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34"/>
  </p:notesMasterIdLst>
  <p:sldIdLst>
    <p:sldId id="256" r:id="rId3"/>
    <p:sldId id="259" r:id="rId4"/>
    <p:sldId id="368" r:id="rId5"/>
    <p:sldId id="373" r:id="rId6"/>
    <p:sldId id="371" r:id="rId7"/>
    <p:sldId id="370" r:id="rId8"/>
    <p:sldId id="348" r:id="rId9"/>
    <p:sldId id="387" r:id="rId10"/>
    <p:sldId id="399" r:id="rId11"/>
    <p:sldId id="403" r:id="rId12"/>
    <p:sldId id="404" r:id="rId13"/>
    <p:sldId id="405" r:id="rId14"/>
    <p:sldId id="400" r:id="rId15"/>
    <p:sldId id="397" r:id="rId16"/>
    <p:sldId id="398" r:id="rId17"/>
    <p:sldId id="383" r:id="rId18"/>
    <p:sldId id="407" r:id="rId19"/>
    <p:sldId id="408" r:id="rId20"/>
    <p:sldId id="409" r:id="rId21"/>
    <p:sldId id="375" r:id="rId22"/>
    <p:sldId id="346" r:id="rId23"/>
    <p:sldId id="369" r:id="rId24"/>
    <p:sldId id="394" r:id="rId25"/>
    <p:sldId id="364" r:id="rId26"/>
    <p:sldId id="351" r:id="rId27"/>
    <p:sldId id="393" r:id="rId28"/>
    <p:sldId id="349" r:id="rId29"/>
    <p:sldId id="355" r:id="rId30"/>
    <p:sldId id="395" r:id="rId31"/>
    <p:sldId id="396" r:id="rId32"/>
    <p:sldId id="40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2F2"/>
    <a:srgbClr val="AEB2BA"/>
    <a:srgbClr val="DE8A8C"/>
    <a:srgbClr val="E7ABAC"/>
    <a:srgbClr val="FECAE8"/>
    <a:srgbClr val="DCFC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58" autoAdjust="0"/>
  </p:normalViewPr>
  <p:slideViewPr>
    <p:cSldViewPr snapToGrid="0" showGuides="1">
      <p:cViewPr varScale="1">
        <p:scale>
          <a:sx n="74" d="100"/>
          <a:sy n="74" d="100"/>
        </p:scale>
        <p:origin x="1013" y="72"/>
      </p:cViewPr>
      <p:guideLst>
        <p:guide orient="horz" pos="2208"/>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012C5C-AB69-44C7-A273-10C1C224081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9148C00-FE90-4691-9CB0-77529C3C3E1C}">
      <dgm:prSet phldrT="[Text]" custT="1"/>
      <dgm:spPr>
        <a:solidFill>
          <a:schemeClr val="accent1">
            <a:lumMod val="20000"/>
            <a:lumOff val="80000"/>
          </a:schemeClr>
        </a:solidFill>
      </dgm:spPr>
      <dgm:t>
        <a:bodyPr/>
        <a:lstStyle/>
        <a:p>
          <a:r>
            <a:rPr lang="en-US" sz="2000" b="1" dirty="0">
              <a:solidFill>
                <a:srgbClr val="C00000"/>
              </a:solidFill>
              <a:latin typeface="Arial" panose="020B0604020202020204" pitchFamily="34" charset="0"/>
              <a:cs typeface="Arial" panose="020B0604020202020204" pitchFamily="34" charset="0"/>
            </a:rPr>
            <a:t>LO1 :</a:t>
          </a:r>
          <a:r>
            <a:rPr lang="en-US" sz="1800" b="1" dirty="0">
              <a:solidFill>
                <a:schemeClr val="tx1"/>
              </a:solidFill>
              <a:latin typeface="Arial" panose="020B0604020202020204" pitchFamily="34" charset="0"/>
              <a:cs typeface="Arial" panose="020B0604020202020204" pitchFamily="34" charset="0"/>
            </a:rPr>
            <a:t>Discuss the general role of the cerebellum and basal ganglia in voluntary movement .</a:t>
          </a:r>
          <a:endParaRPr lang="en-US" sz="1800" b="1" dirty="0">
            <a:solidFill>
              <a:schemeClr val="tx1"/>
            </a:solidFill>
          </a:endParaRPr>
        </a:p>
      </dgm:t>
    </dgm:pt>
    <dgm:pt modelId="{3D2FEE4F-FC3E-4868-8F87-4DB9D4E58A20}" type="parTrans" cxnId="{3BBC074C-6A6F-4EC8-9184-B39D83899E00}">
      <dgm:prSet/>
      <dgm:spPr/>
      <dgm:t>
        <a:bodyPr/>
        <a:lstStyle/>
        <a:p>
          <a:endParaRPr lang="en-US"/>
        </a:p>
      </dgm:t>
    </dgm:pt>
    <dgm:pt modelId="{B83F4524-6072-4827-A087-BAC274492B9F}" type="sibTrans" cxnId="{3BBC074C-6A6F-4EC8-9184-B39D83899E00}">
      <dgm:prSet/>
      <dgm:spPr/>
      <dgm:t>
        <a:bodyPr/>
        <a:lstStyle/>
        <a:p>
          <a:endParaRPr lang="en-US"/>
        </a:p>
      </dgm:t>
    </dgm:pt>
    <dgm:pt modelId="{B5E5DBC8-6D1F-4C0E-91FD-EA820FE63AEE}">
      <dgm:prSet phldrT="[Text]" custT="1"/>
      <dgm:spPr>
        <a:solidFill>
          <a:schemeClr val="accent4">
            <a:lumMod val="40000"/>
            <a:lumOff val="60000"/>
          </a:schemeClr>
        </a:solidFill>
      </dgm:spPr>
      <dgm:t>
        <a:bodyPr/>
        <a:lstStyle/>
        <a:p>
          <a:r>
            <a:rPr lang="en-US" sz="2000" b="1" dirty="0">
              <a:solidFill>
                <a:srgbClr val="C00000"/>
              </a:solidFill>
              <a:latin typeface="Arial" panose="020B0604020202020204" pitchFamily="34" charset="0"/>
              <a:cs typeface="Arial" panose="020B0604020202020204" pitchFamily="34" charset="0"/>
            </a:rPr>
            <a:t>LO2 :</a:t>
          </a:r>
          <a:r>
            <a:rPr lang="en-US" sz="1800" b="1" dirty="0">
              <a:solidFill>
                <a:schemeClr val="tx1"/>
              </a:solidFill>
              <a:latin typeface="Arial" panose="020B0604020202020204" pitchFamily="34" charset="0"/>
              <a:cs typeface="Arial" panose="020B0604020202020204" pitchFamily="34" charset="0"/>
            </a:rPr>
            <a:t>Describe the organization of the cerebellum </a:t>
          </a:r>
        </a:p>
        <a:p>
          <a:r>
            <a:rPr lang="en-US" sz="1800" b="1" dirty="0">
              <a:solidFill>
                <a:schemeClr val="tx1"/>
              </a:solidFill>
              <a:latin typeface="Arial" panose="020B0604020202020204" pitchFamily="34" charset="0"/>
              <a:cs typeface="Arial" panose="020B0604020202020204" pitchFamily="34" charset="0"/>
            </a:rPr>
            <a:t> </a:t>
          </a:r>
          <a:r>
            <a:rPr lang="en-US" sz="1700" b="1" dirty="0">
              <a:solidFill>
                <a:schemeClr val="tx1"/>
              </a:solidFill>
              <a:latin typeface="Arial" panose="020B0604020202020204" pitchFamily="34" charset="0"/>
              <a:cs typeface="Arial" panose="020B0604020202020204" pitchFamily="34" charset="0"/>
            </a:rPr>
            <a:t>List the major inputs/outputs to and from the cerebellum</a:t>
          </a:r>
        </a:p>
        <a:p>
          <a:r>
            <a:rPr lang="en-US" sz="1700" b="1" dirty="0">
              <a:solidFill>
                <a:schemeClr val="tx1"/>
              </a:solidFill>
              <a:latin typeface="Arial" panose="020B0604020202020204" pitchFamily="34" charset="0"/>
              <a:cs typeface="Arial" panose="020B0604020202020204" pitchFamily="34" charset="0"/>
            </a:rPr>
            <a:t>  List the major functions of the three functional divisions of the cerebellum </a:t>
          </a:r>
          <a:endParaRPr lang="en-US" sz="1700" b="1" dirty="0">
            <a:solidFill>
              <a:schemeClr val="tx1"/>
            </a:solidFill>
          </a:endParaRPr>
        </a:p>
      </dgm:t>
    </dgm:pt>
    <dgm:pt modelId="{E3D905A8-1E5A-4C3A-BF87-43B211D7FD39}" type="parTrans" cxnId="{787E956F-116A-4081-8F64-02D2812B5386}">
      <dgm:prSet/>
      <dgm:spPr/>
      <dgm:t>
        <a:bodyPr/>
        <a:lstStyle/>
        <a:p>
          <a:endParaRPr lang="en-US"/>
        </a:p>
      </dgm:t>
    </dgm:pt>
    <dgm:pt modelId="{67691E8B-B4DC-471C-9BF6-B254B3526302}" type="sibTrans" cxnId="{787E956F-116A-4081-8F64-02D2812B5386}">
      <dgm:prSet/>
      <dgm:spPr/>
      <dgm:t>
        <a:bodyPr/>
        <a:lstStyle/>
        <a:p>
          <a:endParaRPr lang="en-US"/>
        </a:p>
      </dgm:t>
    </dgm:pt>
    <dgm:pt modelId="{363E80C9-C22B-432A-9F60-1A5648A04E79}">
      <dgm:prSet phldrT="[Text]" custT="1"/>
      <dgm:spPr>
        <a:solidFill>
          <a:schemeClr val="accent2">
            <a:lumMod val="20000"/>
            <a:lumOff val="80000"/>
          </a:schemeClr>
        </a:solidFill>
      </dgm:spPr>
      <dgm:t>
        <a:bodyPr/>
        <a:lstStyle/>
        <a:p>
          <a:r>
            <a:rPr lang="en-US" sz="2000" b="1" dirty="0">
              <a:solidFill>
                <a:srgbClr val="C00000"/>
              </a:solidFill>
              <a:latin typeface="Arial" panose="020B0604020202020204" pitchFamily="34" charset="0"/>
              <a:cs typeface="Arial" panose="020B0604020202020204" pitchFamily="34" charset="0"/>
            </a:rPr>
            <a:t>LO3 :</a:t>
          </a:r>
          <a:r>
            <a:rPr lang="en-US" sz="1800" b="1" dirty="0">
              <a:solidFill>
                <a:schemeClr val="tx1"/>
              </a:solidFill>
              <a:latin typeface="Arial" panose="020B0604020202020204" pitchFamily="34" charset="0"/>
              <a:cs typeface="Arial" panose="020B0604020202020204" pitchFamily="34" charset="0"/>
            </a:rPr>
            <a:t>Describe the organization of the basal ganglia</a:t>
          </a:r>
        </a:p>
        <a:p>
          <a:r>
            <a:rPr lang="en-US" sz="1800" b="1" dirty="0">
              <a:solidFill>
                <a:schemeClr val="tx1"/>
              </a:solidFill>
              <a:latin typeface="Arial" panose="020B0604020202020204" pitchFamily="34" charset="0"/>
              <a:cs typeface="Arial" panose="020B0604020202020204" pitchFamily="34" charset="0"/>
            </a:rPr>
            <a:t>  List the major inputs/outputs to and from the basal ganglia and their corresponding neurotransmitters.</a:t>
          </a:r>
          <a:endParaRPr lang="en-US" sz="1800" b="1" dirty="0">
            <a:solidFill>
              <a:schemeClr val="tx1"/>
            </a:solidFill>
          </a:endParaRPr>
        </a:p>
      </dgm:t>
    </dgm:pt>
    <dgm:pt modelId="{C88262F9-2A81-47DC-BFE1-8B0EEEE0CF42}" type="parTrans" cxnId="{AB972FDB-0281-4431-ADA1-6F6695B997C8}">
      <dgm:prSet/>
      <dgm:spPr/>
      <dgm:t>
        <a:bodyPr/>
        <a:lstStyle/>
        <a:p>
          <a:endParaRPr lang="en-US"/>
        </a:p>
      </dgm:t>
    </dgm:pt>
    <dgm:pt modelId="{C7C67E62-0B3E-4FBA-894A-2B9E3AC562DE}" type="sibTrans" cxnId="{AB972FDB-0281-4431-ADA1-6F6695B997C8}">
      <dgm:prSet/>
      <dgm:spPr/>
      <dgm:t>
        <a:bodyPr/>
        <a:lstStyle/>
        <a:p>
          <a:endParaRPr lang="en-US"/>
        </a:p>
      </dgm:t>
    </dgm:pt>
    <dgm:pt modelId="{8EA75CD8-4766-4E38-8D35-72C30F24D0E6}">
      <dgm:prSet custT="1"/>
      <dgm:spPr>
        <a:solidFill>
          <a:srgbClr val="FECAE8"/>
        </a:solidFill>
      </dgm:spPr>
      <dgm:t>
        <a:bodyPr/>
        <a:lstStyle/>
        <a:p>
          <a:r>
            <a:rPr lang="en-US" sz="2000" b="1" dirty="0">
              <a:solidFill>
                <a:srgbClr val="C00000"/>
              </a:solidFill>
              <a:latin typeface="Arial" panose="020B0604020202020204" pitchFamily="34" charset="0"/>
              <a:cs typeface="Arial" panose="020B0604020202020204" pitchFamily="34" charset="0"/>
            </a:rPr>
            <a:t>LO4 :</a:t>
          </a:r>
          <a:r>
            <a:rPr lang="en-US" sz="1800" b="1" dirty="0">
              <a:solidFill>
                <a:schemeClr val="tx1"/>
              </a:solidFill>
              <a:latin typeface="Arial" panose="020B0604020202020204" pitchFamily="34" charset="0"/>
              <a:cs typeface="Arial" panose="020B0604020202020204" pitchFamily="34" charset="0"/>
            </a:rPr>
            <a:t>Trace the connections of both the direct and indirect pathway of the basal ganglia and their contributions to movement </a:t>
          </a:r>
        </a:p>
      </dgm:t>
    </dgm:pt>
    <dgm:pt modelId="{E524F530-2A9C-42C1-98B7-434C1832AEF6}" type="parTrans" cxnId="{FDDB0CB2-8FB5-475A-95FF-2C0D04A92663}">
      <dgm:prSet/>
      <dgm:spPr/>
      <dgm:t>
        <a:bodyPr/>
        <a:lstStyle/>
        <a:p>
          <a:endParaRPr lang="en-US"/>
        </a:p>
      </dgm:t>
    </dgm:pt>
    <dgm:pt modelId="{90343911-C475-46CD-ADAA-97C063685E9B}" type="sibTrans" cxnId="{FDDB0CB2-8FB5-475A-95FF-2C0D04A92663}">
      <dgm:prSet/>
      <dgm:spPr/>
      <dgm:t>
        <a:bodyPr/>
        <a:lstStyle/>
        <a:p>
          <a:endParaRPr lang="en-US"/>
        </a:p>
      </dgm:t>
    </dgm:pt>
    <dgm:pt modelId="{B5CA20DB-BA9E-4B7B-8A11-644CCFB89A6A}">
      <dgm:prSet custT="1"/>
      <dgm:spPr>
        <a:solidFill>
          <a:srgbClr val="FECAE8"/>
        </a:solidFill>
      </dgm:spPr>
      <dgm:t>
        <a:bodyPr/>
        <a:lstStyle/>
        <a:p>
          <a:r>
            <a:rPr lang="en-US" sz="1500" b="1" dirty="0">
              <a:solidFill>
                <a:srgbClr val="C00000"/>
              </a:solidFill>
              <a:latin typeface="Arial" panose="020B0604020202020204" pitchFamily="34" charset="0"/>
              <a:cs typeface="Arial" panose="020B0604020202020204" pitchFamily="34" charset="0"/>
            </a:rPr>
            <a:t>LO5 :</a:t>
          </a:r>
          <a:r>
            <a:rPr lang="en-US" sz="1800" b="1" dirty="0">
              <a:solidFill>
                <a:schemeClr val="tx1"/>
              </a:solidFill>
              <a:latin typeface="Arial" panose="020B0604020202020204" pitchFamily="34" charset="0"/>
              <a:cs typeface="Arial" panose="020B0604020202020204" pitchFamily="34" charset="0"/>
            </a:rPr>
            <a:t>Relate how disorders of the basal ganglia such as Parkinson’s disease affect these pathways</a:t>
          </a:r>
        </a:p>
      </dgm:t>
    </dgm:pt>
    <dgm:pt modelId="{8F5CFD5F-A434-45D4-9994-2A920B105FA2}" type="parTrans" cxnId="{29C6C9D9-7406-4443-A11D-B68975472004}">
      <dgm:prSet/>
      <dgm:spPr/>
      <dgm:t>
        <a:bodyPr/>
        <a:lstStyle/>
        <a:p>
          <a:endParaRPr lang="en-US"/>
        </a:p>
      </dgm:t>
    </dgm:pt>
    <dgm:pt modelId="{F1E829CD-1D93-4E12-8C84-E3C70BE5435C}" type="sibTrans" cxnId="{29C6C9D9-7406-4443-A11D-B68975472004}">
      <dgm:prSet/>
      <dgm:spPr/>
      <dgm:t>
        <a:bodyPr/>
        <a:lstStyle/>
        <a:p>
          <a:endParaRPr lang="en-US"/>
        </a:p>
      </dgm:t>
    </dgm:pt>
    <dgm:pt modelId="{CF2EB3E9-6BFD-4B1F-962C-CBFF1987AB09}" type="pres">
      <dgm:prSet presAssocID="{81012C5C-AB69-44C7-A273-10C1C2240818}" presName="linear" presStyleCnt="0">
        <dgm:presLayoutVars>
          <dgm:dir/>
          <dgm:animLvl val="lvl"/>
          <dgm:resizeHandles val="exact"/>
        </dgm:presLayoutVars>
      </dgm:prSet>
      <dgm:spPr/>
    </dgm:pt>
    <dgm:pt modelId="{90CD8006-BC8F-4E99-B5B6-2785BCFB934C}" type="pres">
      <dgm:prSet presAssocID="{39148C00-FE90-4691-9CB0-77529C3C3E1C}" presName="parentLin" presStyleCnt="0"/>
      <dgm:spPr/>
    </dgm:pt>
    <dgm:pt modelId="{7FB7783F-F993-4077-BF77-4EFF636241AA}" type="pres">
      <dgm:prSet presAssocID="{39148C00-FE90-4691-9CB0-77529C3C3E1C}" presName="parentLeftMargin" presStyleLbl="node1" presStyleIdx="0" presStyleCnt="5"/>
      <dgm:spPr/>
    </dgm:pt>
    <dgm:pt modelId="{C66A7C82-2B7E-4B81-A7FE-E115D640EB00}" type="pres">
      <dgm:prSet presAssocID="{39148C00-FE90-4691-9CB0-77529C3C3E1C}" presName="parentText" presStyleLbl="node1" presStyleIdx="0" presStyleCnt="5" custScaleX="112382" custScaleY="146701">
        <dgm:presLayoutVars>
          <dgm:chMax val="0"/>
          <dgm:bulletEnabled val="1"/>
        </dgm:presLayoutVars>
      </dgm:prSet>
      <dgm:spPr/>
    </dgm:pt>
    <dgm:pt modelId="{D3CDCE0F-C25B-4D69-BC5E-20DC76A5E0F1}" type="pres">
      <dgm:prSet presAssocID="{39148C00-FE90-4691-9CB0-77529C3C3E1C}" presName="negativeSpace" presStyleCnt="0"/>
      <dgm:spPr/>
    </dgm:pt>
    <dgm:pt modelId="{0892695D-545A-4B64-95B6-C0D734BD9449}" type="pres">
      <dgm:prSet presAssocID="{39148C00-FE90-4691-9CB0-77529C3C3E1C}" presName="childText" presStyleLbl="conFgAcc1" presStyleIdx="0" presStyleCnt="5">
        <dgm:presLayoutVars>
          <dgm:bulletEnabled val="1"/>
        </dgm:presLayoutVars>
      </dgm:prSet>
      <dgm:spPr/>
    </dgm:pt>
    <dgm:pt modelId="{3856A514-6CA4-42CF-B8E9-B84801B464D4}" type="pres">
      <dgm:prSet presAssocID="{B83F4524-6072-4827-A087-BAC274492B9F}" presName="spaceBetweenRectangles" presStyleCnt="0"/>
      <dgm:spPr/>
    </dgm:pt>
    <dgm:pt modelId="{06830515-02BE-4EAB-8911-1587B18D134A}" type="pres">
      <dgm:prSet presAssocID="{B5E5DBC8-6D1F-4C0E-91FD-EA820FE63AEE}" presName="parentLin" presStyleCnt="0"/>
      <dgm:spPr/>
    </dgm:pt>
    <dgm:pt modelId="{0F4B9B53-139C-4768-98E3-E13BEBDD88A8}" type="pres">
      <dgm:prSet presAssocID="{B5E5DBC8-6D1F-4C0E-91FD-EA820FE63AEE}" presName="parentLeftMargin" presStyleLbl="node1" presStyleIdx="0" presStyleCnt="5"/>
      <dgm:spPr/>
    </dgm:pt>
    <dgm:pt modelId="{0E8B1006-337B-41C6-9B68-00E42B301B99}" type="pres">
      <dgm:prSet presAssocID="{B5E5DBC8-6D1F-4C0E-91FD-EA820FE63AEE}" presName="parentText" presStyleLbl="node1" presStyleIdx="1" presStyleCnt="5" custScaleX="112382" custScaleY="205164">
        <dgm:presLayoutVars>
          <dgm:chMax val="0"/>
          <dgm:bulletEnabled val="1"/>
        </dgm:presLayoutVars>
      </dgm:prSet>
      <dgm:spPr/>
    </dgm:pt>
    <dgm:pt modelId="{59D759AE-56C4-42BB-8DB2-7DD9CE719391}" type="pres">
      <dgm:prSet presAssocID="{B5E5DBC8-6D1F-4C0E-91FD-EA820FE63AEE}" presName="negativeSpace" presStyleCnt="0"/>
      <dgm:spPr/>
    </dgm:pt>
    <dgm:pt modelId="{8A226EC0-B05B-442C-8A44-ACDE99F1BFDF}" type="pres">
      <dgm:prSet presAssocID="{B5E5DBC8-6D1F-4C0E-91FD-EA820FE63AEE}" presName="childText" presStyleLbl="conFgAcc1" presStyleIdx="1" presStyleCnt="5" custLinFactNeighborX="59" custLinFactNeighborY="22857">
        <dgm:presLayoutVars>
          <dgm:bulletEnabled val="1"/>
        </dgm:presLayoutVars>
      </dgm:prSet>
      <dgm:spPr/>
    </dgm:pt>
    <dgm:pt modelId="{293437DD-6F9C-4547-83A4-F5F2DC1C6D8B}" type="pres">
      <dgm:prSet presAssocID="{67691E8B-B4DC-471C-9BF6-B254B3526302}" presName="spaceBetweenRectangles" presStyleCnt="0"/>
      <dgm:spPr/>
    </dgm:pt>
    <dgm:pt modelId="{4BA4EB0D-CABD-4D52-AEAD-B646C779E942}" type="pres">
      <dgm:prSet presAssocID="{363E80C9-C22B-432A-9F60-1A5648A04E79}" presName="parentLin" presStyleCnt="0"/>
      <dgm:spPr/>
    </dgm:pt>
    <dgm:pt modelId="{35781C91-380C-4829-BD08-84CFC74ACBD4}" type="pres">
      <dgm:prSet presAssocID="{363E80C9-C22B-432A-9F60-1A5648A04E79}" presName="parentLeftMargin" presStyleLbl="node1" presStyleIdx="1" presStyleCnt="5"/>
      <dgm:spPr/>
    </dgm:pt>
    <dgm:pt modelId="{C737A703-2509-4F73-8ECC-8772DFFEC888}" type="pres">
      <dgm:prSet presAssocID="{363E80C9-C22B-432A-9F60-1A5648A04E79}" presName="parentText" presStyleLbl="node1" presStyleIdx="2" presStyleCnt="5" custScaleX="112382" custScaleY="205164" custLinFactNeighborX="-1850" custLinFactNeighborY="-1657">
        <dgm:presLayoutVars>
          <dgm:chMax val="0"/>
          <dgm:bulletEnabled val="1"/>
        </dgm:presLayoutVars>
      </dgm:prSet>
      <dgm:spPr/>
    </dgm:pt>
    <dgm:pt modelId="{2BFCEBA6-F185-4CEA-8673-7D009C6DE79C}" type="pres">
      <dgm:prSet presAssocID="{363E80C9-C22B-432A-9F60-1A5648A04E79}" presName="negativeSpace" presStyleCnt="0"/>
      <dgm:spPr/>
    </dgm:pt>
    <dgm:pt modelId="{B9AB36CE-AEDB-4330-919A-90A0C44AD535}" type="pres">
      <dgm:prSet presAssocID="{363E80C9-C22B-432A-9F60-1A5648A04E79}" presName="childText" presStyleLbl="conFgAcc1" presStyleIdx="2" presStyleCnt="5">
        <dgm:presLayoutVars>
          <dgm:bulletEnabled val="1"/>
        </dgm:presLayoutVars>
      </dgm:prSet>
      <dgm:spPr/>
    </dgm:pt>
    <dgm:pt modelId="{BED9DCA5-7A30-48EE-87B1-9975A028DF43}" type="pres">
      <dgm:prSet presAssocID="{C7C67E62-0B3E-4FBA-894A-2B9E3AC562DE}" presName="spaceBetweenRectangles" presStyleCnt="0"/>
      <dgm:spPr/>
    </dgm:pt>
    <dgm:pt modelId="{109FEF88-E1E1-436A-A9BE-C2EEEED7D895}" type="pres">
      <dgm:prSet presAssocID="{8EA75CD8-4766-4E38-8D35-72C30F24D0E6}" presName="parentLin" presStyleCnt="0"/>
      <dgm:spPr/>
    </dgm:pt>
    <dgm:pt modelId="{7B4D61E5-F894-47A6-9347-31861FE1C388}" type="pres">
      <dgm:prSet presAssocID="{8EA75CD8-4766-4E38-8D35-72C30F24D0E6}" presName="parentLeftMargin" presStyleLbl="node1" presStyleIdx="2" presStyleCnt="5"/>
      <dgm:spPr/>
    </dgm:pt>
    <dgm:pt modelId="{9614F526-274D-4090-8DBC-03209D0F1487}" type="pres">
      <dgm:prSet presAssocID="{8EA75CD8-4766-4E38-8D35-72C30F24D0E6}" presName="parentText" presStyleLbl="node1" presStyleIdx="3" presStyleCnt="5" custScaleX="112382" custScaleY="205164" custLinFactNeighborX="4091" custLinFactNeighborY="17328">
        <dgm:presLayoutVars>
          <dgm:chMax val="0"/>
          <dgm:bulletEnabled val="1"/>
        </dgm:presLayoutVars>
      </dgm:prSet>
      <dgm:spPr/>
    </dgm:pt>
    <dgm:pt modelId="{9056ABC0-1271-43FD-8945-A57975040FD9}" type="pres">
      <dgm:prSet presAssocID="{8EA75CD8-4766-4E38-8D35-72C30F24D0E6}" presName="negativeSpace" presStyleCnt="0"/>
      <dgm:spPr/>
    </dgm:pt>
    <dgm:pt modelId="{620FFD29-D67E-4493-B39D-37FF69FB70C6}" type="pres">
      <dgm:prSet presAssocID="{8EA75CD8-4766-4E38-8D35-72C30F24D0E6}" presName="childText" presStyleLbl="conFgAcc1" presStyleIdx="3" presStyleCnt="5">
        <dgm:presLayoutVars>
          <dgm:bulletEnabled val="1"/>
        </dgm:presLayoutVars>
      </dgm:prSet>
      <dgm:spPr/>
    </dgm:pt>
    <dgm:pt modelId="{3523067D-5A7D-44A7-922D-0BDD3B49B54A}" type="pres">
      <dgm:prSet presAssocID="{90343911-C475-46CD-ADAA-97C063685E9B}" presName="spaceBetweenRectangles" presStyleCnt="0"/>
      <dgm:spPr/>
    </dgm:pt>
    <dgm:pt modelId="{E1D3F9BD-C0A9-4FCB-8FDF-3353AB2C1E56}" type="pres">
      <dgm:prSet presAssocID="{B5CA20DB-BA9E-4B7B-8A11-644CCFB89A6A}" presName="parentLin" presStyleCnt="0"/>
      <dgm:spPr/>
    </dgm:pt>
    <dgm:pt modelId="{A8D464E9-5C90-4D4E-A000-3DC4F67035B5}" type="pres">
      <dgm:prSet presAssocID="{B5CA20DB-BA9E-4B7B-8A11-644CCFB89A6A}" presName="parentLeftMargin" presStyleLbl="node1" presStyleIdx="3" presStyleCnt="5" custScaleX="112382" custScaleY="205164" custLinFactNeighborX="4091" custLinFactNeighborY="17328"/>
      <dgm:spPr/>
    </dgm:pt>
    <dgm:pt modelId="{73842BCC-3FF6-41D8-80B1-937FD66216D0}" type="pres">
      <dgm:prSet presAssocID="{B5CA20DB-BA9E-4B7B-8A11-644CCFB89A6A}" presName="parentText" presStyleLbl="node1" presStyleIdx="4" presStyleCnt="5" custScaleX="111210" custScaleY="187280">
        <dgm:presLayoutVars>
          <dgm:chMax val="0"/>
          <dgm:bulletEnabled val="1"/>
        </dgm:presLayoutVars>
      </dgm:prSet>
      <dgm:spPr/>
    </dgm:pt>
    <dgm:pt modelId="{C57E027C-4E4C-4E58-8971-59B9BA2160FE}" type="pres">
      <dgm:prSet presAssocID="{B5CA20DB-BA9E-4B7B-8A11-644CCFB89A6A}" presName="negativeSpace" presStyleCnt="0"/>
      <dgm:spPr/>
    </dgm:pt>
    <dgm:pt modelId="{415D22D7-A208-4439-86C0-FF03CA41E32B}" type="pres">
      <dgm:prSet presAssocID="{B5CA20DB-BA9E-4B7B-8A11-644CCFB89A6A}" presName="childText" presStyleLbl="conFgAcc1" presStyleIdx="4" presStyleCnt="5">
        <dgm:presLayoutVars>
          <dgm:bulletEnabled val="1"/>
        </dgm:presLayoutVars>
      </dgm:prSet>
      <dgm:spPr/>
    </dgm:pt>
  </dgm:ptLst>
  <dgm:cxnLst>
    <dgm:cxn modelId="{92BD710C-ECAB-4A9A-A6EF-06A0E60D86C2}" type="presOf" srcId="{81012C5C-AB69-44C7-A273-10C1C2240818}" destId="{CF2EB3E9-6BFD-4B1F-962C-CBFF1987AB09}" srcOrd="0" destOrd="0" presId="urn:microsoft.com/office/officeart/2005/8/layout/list1"/>
    <dgm:cxn modelId="{E40B9315-603F-42EF-B79E-C44592299CBD}" type="presOf" srcId="{B5CA20DB-BA9E-4B7B-8A11-644CCFB89A6A}" destId="{73842BCC-3FF6-41D8-80B1-937FD66216D0}" srcOrd="1" destOrd="0" presId="urn:microsoft.com/office/officeart/2005/8/layout/list1"/>
    <dgm:cxn modelId="{E6B31E1B-2C0F-4EAE-803A-13122771DA01}" type="presOf" srcId="{39148C00-FE90-4691-9CB0-77529C3C3E1C}" destId="{7FB7783F-F993-4077-BF77-4EFF636241AA}" srcOrd="0" destOrd="0" presId="urn:microsoft.com/office/officeart/2005/8/layout/list1"/>
    <dgm:cxn modelId="{F56A9526-4E31-4372-B41C-9E4166D474FF}" type="presOf" srcId="{363E80C9-C22B-432A-9F60-1A5648A04E79}" destId="{C737A703-2509-4F73-8ECC-8772DFFEC888}" srcOrd="1" destOrd="0" presId="urn:microsoft.com/office/officeart/2005/8/layout/list1"/>
    <dgm:cxn modelId="{97890035-101E-402B-B69F-947A7E1467D8}" type="presOf" srcId="{B5E5DBC8-6D1F-4C0E-91FD-EA820FE63AEE}" destId="{0F4B9B53-139C-4768-98E3-E13BEBDD88A8}" srcOrd="0" destOrd="0" presId="urn:microsoft.com/office/officeart/2005/8/layout/list1"/>
    <dgm:cxn modelId="{3BBC074C-6A6F-4EC8-9184-B39D83899E00}" srcId="{81012C5C-AB69-44C7-A273-10C1C2240818}" destId="{39148C00-FE90-4691-9CB0-77529C3C3E1C}" srcOrd="0" destOrd="0" parTransId="{3D2FEE4F-FC3E-4868-8F87-4DB9D4E58A20}" sibTransId="{B83F4524-6072-4827-A087-BAC274492B9F}"/>
    <dgm:cxn modelId="{AFB9184F-8F16-44BE-A860-1D59FAC71D28}" type="presOf" srcId="{8EA75CD8-4766-4E38-8D35-72C30F24D0E6}" destId="{7B4D61E5-F894-47A6-9347-31861FE1C388}" srcOrd="0" destOrd="0" presId="urn:microsoft.com/office/officeart/2005/8/layout/list1"/>
    <dgm:cxn modelId="{787E956F-116A-4081-8F64-02D2812B5386}" srcId="{81012C5C-AB69-44C7-A273-10C1C2240818}" destId="{B5E5DBC8-6D1F-4C0E-91FD-EA820FE63AEE}" srcOrd="1" destOrd="0" parTransId="{E3D905A8-1E5A-4C3A-BF87-43B211D7FD39}" sibTransId="{67691E8B-B4DC-471C-9BF6-B254B3526302}"/>
    <dgm:cxn modelId="{8ADD1785-C619-4EA1-94EF-087A53D35A9B}" type="presOf" srcId="{B5E5DBC8-6D1F-4C0E-91FD-EA820FE63AEE}" destId="{0E8B1006-337B-41C6-9B68-00E42B301B99}" srcOrd="1" destOrd="0" presId="urn:microsoft.com/office/officeart/2005/8/layout/list1"/>
    <dgm:cxn modelId="{FDDB0CB2-8FB5-475A-95FF-2C0D04A92663}" srcId="{81012C5C-AB69-44C7-A273-10C1C2240818}" destId="{8EA75CD8-4766-4E38-8D35-72C30F24D0E6}" srcOrd="3" destOrd="0" parTransId="{E524F530-2A9C-42C1-98B7-434C1832AEF6}" sibTransId="{90343911-C475-46CD-ADAA-97C063685E9B}"/>
    <dgm:cxn modelId="{3B9FC6B9-C0FE-4A8A-9CA2-A3B5BB41EC97}" type="presOf" srcId="{B5CA20DB-BA9E-4B7B-8A11-644CCFB89A6A}" destId="{A8D464E9-5C90-4D4E-A000-3DC4F67035B5}" srcOrd="0" destOrd="0" presId="urn:microsoft.com/office/officeart/2005/8/layout/list1"/>
    <dgm:cxn modelId="{920AA3C0-64AD-468E-9DFE-328E83A01A6B}" type="presOf" srcId="{8EA75CD8-4766-4E38-8D35-72C30F24D0E6}" destId="{9614F526-274D-4090-8DBC-03209D0F1487}" srcOrd="1" destOrd="0" presId="urn:microsoft.com/office/officeart/2005/8/layout/list1"/>
    <dgm:cxn modelId="{89A28BD4-0453-4D20-8550-9D670E33D76D}" type="presOf" srcId="{363E80C9-C22B-432A-9F60-1A5648A04E79}" destId="{35781C91-380C-4829-BD08-84CFC74ACBD4}" srcOrd="0" destOrd="0" presId="urn:microsoft.com/office/officeart/2005/8/layout/list1"/>
    <dgm:cxn modelId="{29C6C9D9-7406-4443-A11D-B68975472004}" srcId="{81012C5C-AB69-44C7-A273-10C1C2240818}" destId="{B5CA20DB-BA9E-4B7B-8A11-644CCFB89A6A}" srcOrd="4" destOrd="0" parTransId="{8F5CFD5F-A434-45D4-9994-2A920B105FA2}" sibTransId="{F1E829CD-1D93-4E12-8C84-E3C70BE5435C}"/>
    <dgm:cxn modelId="{AB972FDB-0281-4431-ADA1-6F6695B997C8}" srcId="{81012C5C-AB69-44C7-A273-10C1C2240818}" destId="{363E80C9-C22B-432A-9F60-1A5648A04E79}" srcOrd="2" destOrd="0" parTransId="{C88262F9-2A81-47DC-BFE1-8B0EEEE0CF42}" sibTransId="{C7C67E62-0B3E-4FBA-894A-2B9E3AC562DE}"/>
    <dgm:cxn modelId="{92F78AE8-CEC3-4BB1-A15F-77BD66ED1B66}" type="presOf" srcId="{39148C00-FE90-4691-9CB0-77529C3C3E1C}" destId="{C66A7C82-2B7E-4B81-A7FE-E115D640EB00}" srcOrd="1" destOrd="0" presId="urn:microsoft.com/office/officeart/2005/8/layout/list1"/>
    <dgm:cxn modelId="{61A17D3C-755E-4E8A-93EA-98E17D9943AE}" type="presParOf" srcId="{CF2EB3E9-6BFD-4B1F-962C-CBFF1987AB09}" destId="{90CD8006-BC8F-4E99-B5B6-2785BCFB934C}" srcOrd="0" destOrd="0" presId="urn:microsoft.com/office/officeart/2005/8/layout/list1"/>
    <dgm:cxn modelId="{054C37AB-7C2C-425E-BD39-668C65858329}" type="presParOf" srcId="{90CD8006-BC8F-4E99-B5B6-2785BCFB934C}" destId="{7FB7783F-F993-4077-BF77-4EFF636241AA}" srcOrd="0" destOrd="0" presId="urn:microsoft.com/office/officeart/2005/8/layout/list1"/>
    <dgm:cxn modelId="{C7D63822-FE20-4EFA-94FB-0C450C2E95F8}" type="presParOf" srcId="{90CD8006-BC8F-4E99-B5B6-2785BCFB934C}" destId="{C66A7C82-2B7E-4B81-A7FE-E115D640EB00}" srcOrd="1" destOrd="0" presId="urn:microsoft.com/office/officeart/2005/8/layout/list1"/>
    <dgm:cxn modelId="{7CAFA1BD-7F65-4BCC-B528-B1AD3A90514E}" type="presParOf" srcId="{CF2EB3E9-6BFD-4B1F-962C-CBFF1987AB09}" destId="{D3CDCE0F-C25B-4D69-BC5E-20DC76A5E0F1}" srcOrd="1" destOrd="0" presId="urn:microsoft.com/office/officeart/2005/8/layout/list1"/>
    <dgm:cxn modelId="{AD4E4B0F-CC18-48FB-BD17-2CE1A7BAD70E}" type="presParOf" srcId="{CF2EB3E9-6BFD-4B1F-962C-CBFF1987AB09}" destId="{0892695D-545A-4B64-95B6-C0D734BD9449}" srcOrd="2" destOrd="0" presId="urn:microsoft.com/office/officeart/2005/8/layout/list1"/>
    <dgm:cxn modelId="{E01F6492-670C-4273-ABA4-F4A6377137B0}" type="presParOf" srcId="{CF2EB3E9-6BFD-4B1F-962C-CBFF1987AB09}" destId="{3856A514-6CA4-42CF-B8E9-B84801B464D4}" srcOrd="3" destOrd="0" presId="urn:microsoft.com/office/officeart/2005/8/layout/list1"/>
    <dgm:cxn modelId="{496A4B55-FE9C-4AC6-A283-F891F7401FAF}" type="presParOf" srcId="{CF2EB3E9-6BFD-4B1F-962C-CBFF1987AB09}" destId="{06830515-02BE-4EAB-8911-1587B18D134A}" srcOrd="4" destOrd="0" presId="urn:microsoft.com/office/officeart/2005/8/layout/list1"/>
    <dgm:cxn modelId="{01A957C2-D487-411B-83E6-AB036EE60931}" type="presParOf" srcId="{06830515-02BE-4EAB-8911-1587B18D134A}" destId="{0F4B9B53-139C-4768-98E3-E13BEBDD88A8}" srcOrd="0" destOrd="0" presId="urn:microsoft.com/office/officeart/2005/8/layout/list1"/>
    <dgm:cxn modelId="{18310788-14F8-4E2A-B603-60353603948A}" type="presParOf" srcId="{06830515-02BE-4EAB-8911-1587B18D134A}" destId="{0E8B1006-337B-41C6-9B68-00E42B301B99}" srcOrd="1" destOrd="0" presId="urn:microsoft.com/office/officeart/2005/8/layout/list1"/>
    <dgm:cxn modelId="{EA5C43A9-8B0B-4AB4-BD95-F15CD3A1E424}" type="presParOf" srcId="{CF2EB3E9-6BFD-4B1F-962C-CBFF1987AB09}" destId="{59D759AE-56C4-42BB-8DB2-7DD9CE719391}" srcOrd="5" destOrd="0" presId="urn:microsoft.com/office/officeart/2005/8/layout/list1"/>
    <dgm:cxn modelId="{5CE70686-BC9D-45D6-9433-4EE5915FCE94}" type="presParOf" srcId="{CF2EB3E9-6BFD-4B1F-962C-CBFF1987AB09}" destId="{8A226EC0-B05B-442C-8A44-ACDE99F1BFDF}" srcOrd="6" destOrd="0" presId="urn:microsoft.com/office/officeart/2005/8/layout/list1"/>
    <dgm:cxn modelId="{17C22CAA-143D-4E20-96D3-07623964645B}" type="presParOf" srcId="{CF2EB3E9-6BFD-4B1F-962C-CBFF1987AB09}" destId="{293437DD-6F9C-4547-83A4-F5F2DC1C6D8B}" srcOrd="7" destOrd="0" presId="urn:microsoft.com/office/officeart/2005/8/layout/list1"/>
    <dgm:cxn modelId="{B9944301-8B6F-4DE7-BD55-D9380FB08B63}" type="presParOf" srcId="{CF2EB3E9-6BFD-4B1F-962C-CBFF1987AB09}" destId="{4BA4EB0D-CABD-4D52-AEAD-B646C779E942}" srcOrd="8" destOrd="0" presId="urn:microsoft.com/office/officeart/2005/8/layout/list1"/>
    <dgm:cxn modelId="{202DDC22-05C9-492F-A756-E774582C0B40}" type="presParOf" srcId="{4BA4EB0D-CABD-4D52-AEAD-B646C779E942}" destId="{35781C91-380C-4829-BD08-84CFC74ACBD4}" srcOrd="0" destOrd="0" presId="urn:microsoft.com/office/officeart/2005/8/layout/list1"/>
    <dgm:cxn modelId="{B8967A77-49F3-4078-8018-29FE592043C5}" type="presParOf" srcId="{4BA4EB0D-CABD-4D52-AEAD-B646C779E942}" destId="{C737A703-2509-4F73-8ECC-8772DFFEC888}" srcOrd="1" destOrd="0" presId="urn:microsoft.com/office/officeart/2005/8/layout/list1"/>
    <dgm:cxn modelId="{FB02F121-390E-4BDB-952B-41F622E883AC}" type="presParOf" srcId="{CF2EB3E9-6BFD-4B1F-962C-CBFF1987AB09}" destId="{2BFCEBA6-F185-4CEA-8673-7D009C6DE79C}" srcOrd="9" destOrd="0" presId="urn:microsoft.com/office/officeart/2005/8/layout/list1"/>
    <dgm:cxn modelId="{040D32B2-5898-492D-BD52-3B7C9E421897}" type="presParOf" srcId="{CF2EB3E9-6BFD-4B1F-962C-CBFF1987AB09}" destId="{B9AB36CE-AEDB-4330-919A-90A0C44AD535}" srcOrd="10" destOrd="0" presId="urn:microsoft.com/office/officeart/2005/8/layout/list1"/>
    <dgm:cxn modelId="{02FF6D75-3F2D-4DB1-BAB9-D0EE7D2C268C}" type="presParOf" srcId="{CF2EB3E9-6BFD-4B1F-962C-CBFF1987AB09}" destId="{BED9DCA5-7A30-48EE-87B1-9975A028DF43}" srcOrd="11" destOrd="0" presId="urn:microsoft.com/office/officeart/2005/8/layout/list1"/>
    <dgm:cxn modelId="{E1A194EF-22B3-41F8-9407-975E21B59213}" type="presParOf" srcId="{CF2EB3E9-6BFD-4B1F-962C-CBFF1987AB09}" destId="{109FEF88-E1E1-436A-A9BE-C2EEEED7D895}" srcOrd="12" destOrd="0" presId="urn:microsoft.com/office/officeart/2005/8/layout/list1"/>
    <dgm:cxn modelId="{7A394C8F-033B-431F-97C5-240AC897BF02}" type="presParOf" srcId="{109FEF88-E1E1-436A-A9BE-C2EEEED7D895}" destId="{7B4D61E5-F894-47A6-9347-31861FE1C388}" srcOrd="0" destOrd="0" presId="urn:microsoft.com/office/officeart/2005/8/layout/list1"/>
    <dgm:cxn modelId="{C944C53D-E4C3-4D49-82EB-C2666533EEF4}" type="presParOf" srcId="{109FEF88-E1E1-436A-A9BE-C2EEEED7D895}" destId="{9614F526-274D-4090-8DBC-03209D0F1487}" srcOrd="1" destOrd="0" presId="urn:microsoft.com/office/officeart/2005/8/layout/list1"/>
    <dgm:cxn modelId="{A2450318-9998-4A97-AE49-1B659315B65E}" type="presParOf" srcId="{CF2EB3E9-6BFD-4B1F-962C-CBFF1987AB09}" destId="{9056ABC0-1271-43FD-8945-A57975040FD9}" srcOrd="13" destOrd="0" presId="urn:microsoft.com/office/officeart/2005/8/layout/list1"/>
    <dgm:cxn modelId="{B25E5E8D-C30D-4F53-8387-F1DBA569E546}" type="presParOf" srcId="{CF2EB3E9-6BFD-4B1F-962C-CBFF1987AB09}" destId="{620FFD29-D67E-4493-B39D-37FF69FB70C6}" srcOrd="14" destOrd="0" presId="urn:microsoft.com/office/officeart/2005/8/layout/list1"/>
    <dgm:cxn modelId="{054462E3-5F4C-4E51-92C0-FFAB69B2FE78}" type="presParOf" srcId="{CF2EB3E9-6BFD-4B1F-962C-CBFF1987AB09}" destId="{3523067D-5A7D-44A7-922D-0BDD3B49B54A}" srcOrd="15" destOrd="0" presId="urn:microsoft.com/office/officeart/2005/8/layout/list1"/>
    <dgm:cxn modelId="{B82E6078-B769-43CB-9056-798E4494A9D9}" type="presParOf" srcId="{CF2EB3E9-6BFD-4B1F-962C-CBFF1987AB09}" destId="{E1D3F9BD-C0A9-4FCB-8FDF-3353AB2C1E56}" srcOrd="16" destOrd="0" presId="urn:microsoft.com/office/officeart/2005/8/layout/list1"/>
    <dgm:cxn modelId="{B7AB62EB-23D7-443E-A03E-06738C5ECB43}" type="presParOf" srcId="{E1D3F9BD-C0A9-4FCB-8FDF-3353AB2C1E56}" destId="{A8D464E9-5C90-4D4E-A000-3DC4F67035B5}" srcOrd="0" destOrd="0" presId="urn:microsoft.com/office/officeart/2005/8/layout/list1"/>
    <dgm:cxn modelId="{FB09FB65-8F81-42E5-B927-44AC8617EDAE}" type="presParOf" srcId="{E1D3F9BD-C0A9-4FCB-8FDF-3353AB2C1E56}" destId="{73842BCC-3FF6-41D8-80B1-937FD66216D0}" srcOrd="1" destOrd="0" presId="urn:microsoft.com/office/officeart/2005/8/layout/list1"/>
    <dgm:cxn modelId="{06FC2C8D-37C9-4B02-96E7-90A7D3A574BF}" type="presParOf" srcId="{CF2EB3E9-6BFD-4B1F-962C-CBFF1987AB09}" destId="{C57E027C-4E4C-4E58-8971-59B9BA2160FE}" srcOrd="17" destOrd="0" presId="urn:microsoft.com/office/officeart/2005/8/layout/list1"/>
    <dgm:cxn modelId="{26718FC9-987E-4166-946E-AC9F81580A6A}" type="presParOf" srcId="{CF2EB3E9-6BFD-4B1F-962C-CBFF1987AB09}" destId="{415D22D7-A208-4439-86C0-FF03CA41E32B}"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D6D383-E2B6-44E3-99F4-87FAF804FFA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E0BFA55-23DC-4BCB-8F1D-3B0C1D170F04}">
      <dgm:prSet phldrT="[Text]"/>
      <dgm:spPr/>
      <dgm:t>
        <a:bodyPr/>
        <a:lstStyle/>
        <a:p>
          <a:r>
            <a:rPr kumimoji="0" lang="en-US" b="1"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Over activity in the indirect pathway </a:t>
          </a:r>
          <a:endParaRPr lang="en-US" b="1" dirty="0">
            <a:solidFill>
              <a:schemeClr val="bg1"/>
            </a:solidFill>
            <a:latin typeface="Arial" panose="020B0604020202020204" pitchFamily="34" charset="0"/>
            <a:cs typeface="Arial" panose="020B0604020202020204" pitchFamily="34" charset="0"/>
          </a:endParaRPr>
        </a:p>
      </dgm:t>
    </dgm:pt>
    <dgm:pt modelId="{B370B767-0377-4DF9-8401-5E9FADE8EE8D}" type="parTrans" cxnId="{1387EC5B-D511-4CD2-9745-12DA2E9B841D}">
      <dgm:prSet/>
      <dgm:spPr/>
      <dgm:t>
        <a:bodyPr/>
        <a:lstStyle/>
        <a:p>
          <a:endParaRPr lang="en-US">
            <a:latin typeface="Arial" panose="020B0604020202020204" pitchFamily="34" charset="0"/>
            <a:cs typeface="Arial" panose="020B0604020202020204" pitchFamily="34" charset="0"/>
          </a:endParaRPr>
        </a:p>
      </dgm:t>
    </dgm:pt>
    <dgm:pt modelId="{23794133-2785-45D2-9D99-045B0394269E}" type="sibTrans" cxnId="{1387EC5B-D511-4CD2-9745-12DA2E9B841D}">
      <dgm:prSet/>
      <dgm:spPr/>
      <dgm:t>
        <a:bodyPr/>
        <a:lstStyle/>
        <a:p>
          <a:endParaRPr lang="en-US">
            <a:latin typeface="Arial" panose="020B0604020202020204" pitchFamily="34" charset="0"/>
            <a:cs typeface="Arial" panose="020B0604020202020204" pitchFamily="34" charset="0"/>
          </a:endParaRPr>
        </a:p>
      </dgm:t>
    </dgm:pt>
    <dgm:pt modelId="{0D5C7438-6099-45E6-88AE-D5DDD5661D11}">
      <dgm:prSet phldrT="[Text]"/>
      <dgm:spPr/>
      <dgm:t>
        <a:bodyPr/>
        <a:lstStyle/>
        <a:p>
          <a:r>
            <a:rPr kumimoji="0" lang="en-US" b="0" i="0" u="none" strike="noStrike"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is a major factor in </a:t>
          </a:r>
          <a:r>
            <a:rPr kumimoji="0" lang="en-US" b="0" i="0" u="none" strike="noStrike"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Parkinsonian signs</a:t>
          </a:r>
          <a:endParaRPr lang="en-US" dirty="0">
            <a:latin typeface="Arial" panose="020B0604020202020204" pitchFamily="34" charset="0"/>
            <a:cs typeface="Arial" panose="020B0604020202020204" pitchFamily="34" charset="0"/>
          </a:endParaRPr>
        </a:p>
      </dgm:t>
    </dgm:pt>
    <dgm:pt modelId="{579EF344-525C-4635-9908-8AE52BFC9489}" type="parTrans" cxnId="{1D1788A6-7FDC-4A50-B50A-AB732CFFAB97}">
      <dgm:prSet/>
      <dgm:spPr/>
      <dgm:t>
        <a:bodyPr/>
        <a:lstStyle/>
        <a:p>
          <a:endParaRPr lang="en-US">
            <a:latin typeface="Arial" panose="020B0604020202020204" pitchFamily="34" charset="0"/>
            <a:cs typeface="Arial" panose="020B0604020202020204" pitchFamily="34" charset="0"/>
          </a:endParaRPr>
        </a:p>
      </dgm:t>
    </dgm:pt>
    <dgm:pt modelId="{6E061E28-1778-4B0A-97A5-C1341D60BD29}" type="sibTrans" cxnId="{1D1788A6-7FDC-4A50-B50A-AB732CFFAB97}">
      <dgm:prSet/>
      <dgm:spPr/>
      <dgm:t>
        <a:bodyPr/>
        <a:lstStyle/>
        <a:p>
          <a:endParaRPr lang="en-US">
            <a:latin typeface="Arial" panose="020B0604020202020204" pitchFamily="34" charset="0"/>
            <a:cs typeface="Arial" panose="020B0604020202020204" pitchFamily="34" charset="0"/>
          </a:endParaRPr>
        </a:p>
      </dgm:t>
    </dgm:pt>
    <dgm:pt modelId="{72050990-14B9-4290-8771-B706776FE5A7}">
      <dgm:prSet phldrT="[Text]" phldr="1"/>
      <dgm:spPr/>
      <dgm:t>
        <a:bodyPr/>
        <a:lstStyle/>
        <a:p>
          <a:endParaRPr lang="en-US" dirty="0">
            <a:latin typeface="Arial" panose="020B0604020202020204" pitchFamily="34" charset="0"/>
            <a:cs typeface="Arial" panose="020B0604020202020204" pitchFamily="34" charset="0"/>
          </a:endParaRPr>
        </a:p>
      </dgm:t>
    </dgm:pt>
    <dgm:pt modelId="{089A3FA3-004E-4648-A5F9-86E8C46E84C4}" type="parTrans" cxnId="{901E9139-6E26-4504-8BF3-2BB96E7C749A}">
      <dgm:prSet/>
      <dgm:spPr/>
      <dgm:t>
        <a:bodyPr/>
        <a:lstStyle/>
        <a:p>
          <a:endParaRPr lang="en-US">
            <a:latin typeface="Arial" panose="020B0604020202020204" pitchFamily="34" charset="0"/>
            <a:cs typeface="Arial" panose="020B0604020202020204" pitchFamily="34" charset="0"/>
          </a:endParaRPr>
        </a:p>
      </dgm:t>
    </dgm:pt>
    <dgm:pt modelId="{364D0FA2-88E9-4EC1-8902-121AAA6F0009}" type="sibTrans" cxnId="{901E9139-6E26-4504-8BF3-2BB96E7C749A}">
      <dgm:prSet/>
      <dgm:spPr/>
      <dgm:t>
        <a:bodyPr/>
        <a:lstStyle/>
        <a:p>
          <a:endParaRPr lang="en-US">
            <a:latin typeface="Arial" panose="020B0604020202020204" pitchFamily="34" charset="0"/>
            <a:cs typeface="Arial" panose="020B0604020202020204" pitchFamily="34" charset="0"/>
          </a:endParaRPr>
        </a:p>
      </dgm:t>
    </dgm:pt>
    <dgm:pt modelId="{C929881E-878A-4DB6-A4C6-A974CB9EAD92}">
      <dgm:prSet phldrT="[Text]"/>
      <dgm:spPr/>
      <dgm:t>
        <a:bodyPr/>
        <a:lstStyle/>
        <a:p>
          <a:r>
            <a:rPr kumimoji="0" lang="en-US" b="1"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underactivity in the indirect pathway </a:t>
          </a:r>
          <a:endParaRPr lang="en-US" b="1" dirty="0">
            <a:solidFill>
              <a:schemeClr val="bg1"/>
            </a:solidFill>
            <a:latin typeface="Arial" panose="020B0604020202020204" pitchFamily="34" charset="0"/>
            <a:cs typeface="Arial" panose="020B0604020202020204" pitchFamily="34" charset="0"/>
          </a:endParaRPr>
        </a:p>
      </dgm:t>
    </dgm:pt>
    <dgm:pt modelId="{FCD500E0-AFA8-4815-8406-9FE4ACA2FC20}" type="parTrans" cxnId="{DA6F2AEA-D425-49DB-A728-515DE48AE373}">
      <dgm:prSet/>
      <dgm:spPr/>
      <dgm:t>
        <a:bodyPr/>
        <a:lstStyle/>
        <a:p>
          <a:endParaRPr lang="en-US">
            <a:latin typeface="Arial" panose="020B0604020202020204" pitchFamily="34" charset="0"/>
            <a:cs typeface="Arial" panose="020B0604020202020204" pitchFamily="34" charset="0"/>
          </a:endParaRPr>
        </a:p>
      </dgm:t>
    </dgm:pt>
    <dgm:pt modelId="{FD3BD73F-A7B7-4139-8DF6-C685B1BEF757}" type="sibTrans" cxnId="{DA6F2AEA-D425-49DB-A728-515DE48AE373}">
      <dgm:prSet/>
      <dgm:spPr/>
      <dgm:t>
        <a:bodyPr/>
        <a:lstStyle/>
        <a:p>
          <a:endParaRPr lang="en-US">
            <a:latin typeface="Arial" panose="020B0604020202020204" pitchFamily="34" charset="0"/>
            <a:cs typeface="Arial" panose="020B0604020202020204" pitchFamily="34" charset="0"/>
          </a:endParaRPr>
        </a:p>
      </dgm:t>
    </dgm:pt>
    <dgm:pt modelId="{E2DF60EE-8935-4A5B-A85C-EFDBB2B90E24}">
      <dgm:prSet phldrT="[Text]"/>
      <dgm:spPr/>
      <dgm:t>
        <a:bodyPr/>
        <a:lstStyle/>
        <a:p>
          <a:r>
            <a:rPr kumimoji="0" lang="en-US" b="0" i="0" u="none" strike="noStrike"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is a major factor in hyperkinetic disorders such as </a:t>
          </a:r>
          <a:r>
            <a:rPr kumimoji="0" lang="en-US" b="0" i="0" u="none" strike="noStrike"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hemiballism</a:t>
          </a:r>
          <a:r>
            <a:rPr kumimoji="0" lang="en-US" b="0" i="0" u="none" strike="noStrike"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b="0" i="0" u="none" strike="noStrike"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and</a:t>
          </a:r>
          <a:r>
            <a:rPr kumimoji="0" lang="en-US" b="0" i="0" u="none" strike="noStrike"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b="0" i="0" u="none" strike="noStrike"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chorea</a:t>
          </a:r>
          <a:endParaRPr lang="en-US" dirty="0">
            <a:solidFill>
              <a:srgbClr val="C00000"/>
            </a:solidFill>
            <a:latin typeface="Arial" panose="020B0604020202020204" pitchFamily="34" charset="0"/>
            <a:cs typeface="Arial" panose="020B0604020202020204" pitchFamily="34" charset="0"/>
          </a:endParaRPr>
        </a:p>
      </dgm:t>
    </dgm:pt>
    <dgm:pt modelId="{835BCB9C-D778-481A-B5F6-00C1D02DB4EB}" type="parTrans" cxnId="{2137E266-E777-4027-8329-5793FE494F65}">
      <dgm:prSet/>
      <dgm:spPr/>
      <dgm:t>
        <a:bodyPr/>
        <a:lstStyle/>
        <a:p>
          <a:endParaRPr lang="en-US">
            <a:latin typeface="Arial" panose="020B0604020202020204" pitchFamily="34" charset="0"/>
            <a:cs typeface="Arial" panose="020B0604020202020204" pitchFamily="34" charset="0"/>
          </a:endParaRPr>
        </a:p>
      </dgm:t>
    </dgm:pt>
    <dgm:pt modelId="{8D620C0F-2561-489F-983F-AC132ADEE09E}" type="sibTrans" cxnId="{2137E266-E777-4027-8329-5793FE494F65}">
      <dgm:prSet/>
      <dgm:spPr/>
      <dgm:t>
        <a:bodyPr/>
        <a:lstStyle/>
        <a:p>
          <a:endParaRPr lang="en-US">
            <a:latin typeface="Arial" panose="020B0604020202020204" pitchFamily="34" charset="0"/>
            <a:cs typeface="Arial" panose="020B0604020202020204" pitchFamily="34" charset="0"/>
          </a:endParaRPr>
        </a:p>
      </dgm:t>
    </dgm:pt>
    <dgm:pt modelId="{3F5B9BEA-0C72-4E41-8E12-876A7072E337}">
      <dgm:prSet phldrT="[Text]" phldr="1"/>
      <dgm:spPr/>
      <dgm:t>
        <a:bodyPr/>
        <a:lstStyle/>
        <a:p>
          <a:endParaRPr lang="en-US" dirty="0">
            <a:latin typeface="Arial" panose="020B0604020202020204" pitchFamily="34" charset="0"/>
            <a:cs typeface="Arial" panose="020B0604020202020204" pitchFamily="34" charset="0"/>
          </a:endParaRPr>
        </a:p>
      </dgm:t>
    </dgm:pt>
    <dgm:pt modelId="{86914A06-88E0-49AF-8349-4D276E56C5CC}" type="parTrans" cxnId="{FDF155C0-51DD-4AEF-9525-706BF3F99817}">
      <dgm:prSet/>
      <dgm:spPr/>
      <dgm:t>
        <a:bodyPr/>
        <a:lstStyle/>
        <a:p>
          <a:endParaRPr lang="en-US">
            <a:latin typeface="Arial" panose="020B0604020202020204" pitchFamily="34" charset="0"/>
            <a:cs typeface="Arial" panose="020B0604020202020204" pitchFamily="34" charset="0"/>
          </a:endParaRPr>
        </a:p>
      </dgm:t>
    </dgm:pt>
    <dgm:pt modelId="{D793EC03-1350-4C04-8528-8DF65AD6BF6F}" type="sibTrans" cxnId="{FDF155C0-51DD-4AEF-9525-706BF3F99817}">
      <dgm:prSet/>
      <dgm:spPr/>
      <dgm:t>
        <a:bodyPr/>
        <a:lstStyle/>
        <a:p>
          <a:endParaRPr lang="en-US">
            <a:latin typeface="Arial" panose="020B0604020202020204" pitchFamily="34" charset="0"/>
            <a:cs typeface="Arial" panose="020B0604020202020204" pitchFamily="34" charset="0"/>
          </a:endParaRPr>
        </a:p>
      </dgm:t>
    </dgm:pt>
    <dgm:pt modelId="{46652277-34AC-485E-80C0-8BD4CC548F78}" type="pres">
      <dgm:prSet presAssocID="{82D6D383-E2B6-44E3-99F4-87FAF804FFAB}" presName="Name0" presStyleCnt="0">
        <dgm:presLayoutVars>
          <dgm:dir/>
          <dgm:animLvl val="lvl"/>
          <dgm:resizeHandles/>
        </dgm:presLayoutVars>
      </dgm:prSet>
      <dgm:spPr/>
    </dgm:pt>
    <dgm:pt modelId="{CFC187AA-F7E8-481D-A299-CDDC0EEC9E10}" type="pres">
      <dgm:prSet presAssocID="{2E0BFA55-23DC-4BCB-8F1D-3B0C1D170F04}" presName="linNode" presStyleCnt="0"/>
      <dgm:spPr/>
    </dgm:pt>
    <dgm:pt modelId="{721CD0FA-8056-4582-8FDC-E99DD499DF15}" type="pres">
      <dgm:prSet presAssocID="{2E0BFA55-23DC-4BCB-8F1D-3B0C1D170F04}" presName="parentShp" presStyleLbl="node1" presStyleIdx="0" presStyleCnt="2">
        <dgm:presLayoutVars>
          <dgm:bulletEnabled val="1"/>
        </dgm:presLayoutVars>
      </dgm:prSet>
      <dgm:spPr/>
    </dgm:pt>
    <dgm:pt modelId="{B356B585-5F97-4CFA-8313-E1D5E0DECE9C}" type="pres">
      <dgm:prSet presAssocID="{2E0BFA55-23DC-4BCB-8F1D-3B0C1D170F04}" presName="childShp" presStyleLbl="bgAccFollowNode1" presStyleIdx="0" presStyleCnt="2">
        <dgm:presLayoutVars>
          <dgm:bulletEnabled val="1"/>
        </dgm:presLayoutVars>
      </dgm:prSet>
      <dgm:spPr/>
    </dgm:pt>
    <dgm:pt modelId="{B7FA93FE-5497-4156-A59A-61324275F058}" type="pres">
      <dgm:prSet presAssocID="{23794133-2785-45D2-9D99-045B0394269E}" presName="spacing" presStyleCnt="0"/>
      <dgm:spPr/>
    </dgm:pt>
    <dgm:pt modelId="{4A2AF37A-7C0B-4820-A803-D04932D4D957}" type="pres">
      <dgm:prSet presAssocID="{C929881E-878A-4DB6-A4C6-A974CB9EAD92}" presName="linNode" presStyleCnt="0"/>
      <dgm:spPr/>
    </dgm:pt>
    <dgm:pt modelId="{FBC045B1-AA3D-40B8-B0CD-B0FDBCC139B1}" type="pres">
      <dgm:prSet presAssocID="{C929881E-878A-4DB6-A4C6-A974CB9EAD92}" presName="parentShp" presStyleLbl="node1" presStyleIdx="1" presStyleCnt="2">
        <dgm:presLayoutVars>
          <dgm:bulletEnabled val="1"/>
        </dgm:presLayoutVars>
      </dgm:prSet>
      <dgm:spPr/>
    </dgm:pt>
    <dgm:pt modelId="{CD91DBAC-8AC0-4BAA-8369-AF233151C394}" type="pres">
      <dgm:prSet presAssocID="{C929881E-878A-4DB6-A4C6-A974CB9EAD92}" presName="childShp" presStyleLbl="bgAccFollowNode1" presStyleIdx="1" presStyleCnt="2">
        <dgm:presLayoutVars>
          <dgm:bulletEnabled val="1"/>
        </dgm:presLayoutVars>
      </dgm:prSet>
      <dgm:spPr/>
    </dgm:pt>
  </dgm:ptLst>
  <dgm:cxnLst>
    <dgm:cxn modelId="{71D52C06-A439-4AB8-83DC-CF2DBB736B83}" type="presOf" srcId="{E2DF60EE-8935-4A5B-A85C-EFDBB2B90E24}" destId="{CD91DBAC-8AC0-4BAA-8369-AF233151C394}" srcOrd="0" destOrd="0" presId="urn:microsoft.com/office/officeart/2005/8/layout/vList6"/>
    <dgm:cxn modelId="{C66EC815-B963-466E-8A7F-3B6A1F3032FA}" type="presOf" srcId="{0D5C7438-6099-45E6-88AE-D5DDD5661D11}" destId="{B356B585-5F97-4CFA-8313-E1D5E0DECE9C}" srcOrd="0" destOrd="0" presId="urn:microsoft.com/office/officeart/2005/8/layout/vList6"/>
    <dgm:cxn modelId="{B107682C-EA08-4368-AF7C-FFF711EB25AF}" type="presOf" srcId="{3F5B9BEA-0C72-4E41-8E12-876A7072E337}" destId="{CD91DBAC-8AC0-4BAA-8369-AF233151C394}" srcOrd="0" destOrd="1" presId="urn:microsoft.com/office/officeart/2005/8/layout/vList6"/>
    <dgm:cxn modelId="{901E9139-6E26-4504-8BF3-2BB96E7C749A}" srcId="{2E0BFA55-23DC-4BCB-8F1D-3B0C1D170F04}" destId="{72050990-14B9-4290-8771-B706776FE5A7}" srcOrd="1" destOrd="0" parTransId="{089A3FA3-004E-4648-A5F9-86E8C46E84C4}" sibTransId="{364D0FA2-88E9-4EC1-8902-121AAA6F0009}"/>
    <dgm:cxn modelId="{1387EC5B-D511-4CD2-9745-12DA2E9B841D}" srcId="{82D6D383-E2B6-44E3-99F4-87FAF804FFAB}" destId="{2E0BFA55-23DC-4BCB-8F1D-3B0C1D170F04}" srcOrd="0" destOrd="0" parTransId="{B370B767-0377-4DF9-8401-5E9FADE8EE8D}" sibTransId="{23794133-2785-45D2-9D99-045B0394269E}"/>
    <dgm:cxn modelId="{2137E266-E777-4027-8329-5793FE494F65}" srcId="{C929881E-878A-4DB6-A4C6-A974CB9EAD92}" destId="{E2DF60EE-8935-4A5B-A85C-EFDBB2B90E24}" srcOrd="0" destOrd="0" parTransId="{835BCB9C-D778-481A-B5F6-00C1D02DB4EB}" sibTransId="{8D620C0F-2561-489F-983F-AC132ADEE09E}"/>
    <dgm:cxn modelId="{A6AF6551-DE80-4E47-AA13-FEA2DF6FF8DD}" type="presOf" srcId="{2E0BFA55-23DC-4BCB-8F1D-3B0C1D170F04}" destId="{721CD0FA-8056-4582-8FDC-E99DD499DF15}" srcOrd="0" destOrd="0" presId="urn:microsoft.com/office/officeart/2005/8/layout/vList6"/>
    <dgm:cxn modelId="{1D1788A6-7FDC-4A50-B50A-AB732CFFAB97}" srcId="{2E0BFA55-23DC-4BCB-8F1D-3B0C1D170F04}" destId="{0D5C7438-6099-45E6-88AE-D5DDD5661D11}" srcOrd="0" destOrd="0" parTransId="{579EF344-525C-4635-9908-8AE52BFC9489}" sibTransId="{6E061E28-1778-4B0A-97A5-C1341D60BD29}"/>
    <dgm:cxn modelId="{FDF155C0-51DD-4AEF-9525-706BF3F99817}" srcId="{C929881E-878A-4DB6-A4C6-A974CB9EAD92}" destId="{3F5B9BEA-0C72-4E41-8E12-876A7072E337}" srcOrd="1" destOrd="0" parTransId="{86914A06-88E0-49AF-8349-4D276E56C5CC}" sibTransId="{D793EC03-1350-4C04-8528-8DF65AD6BF6F}"/>
    <dgm:cxn modelId="{033BE4CC-1D44-4279-BFC6-F9FD20A2F0D8}" type="presOf" srcId="{82D6D383-E2B6-44E3-99F4-87FAF804FFAB}" destId="{46652277-34AC-485E-80C0-8BD4CC548F78}" srcOrd="0" destOrd="0" presId="urn:microsoft.com/office/officeart/2005/8/layout/vList6"/>
    <dgm:cxn modelId="{E02E43D8-EE49-4D87-AB80-8D10042960C2}" type="presOf" srcId="{C929881E-878A-4DB6-A4C6-A974CB9EAD92}" destId="{FBC045B1-AA3D-40B8-B0CD-B0FDBCC139B1}" srcOrd="0" destOrd="0" presId="urn:microsoft.com/office/officeart/2005/8/layout/vList6"/>
    <dgm:cxn modelId="{DA6F2AEA-D425-49DB-A728-515DE48AE373}" srcId="{82D6D383-E2B6-44E3-99F4-87FAF804FFAB}" destId="{C929881E-878A-4DB6-A4C6-A974CB9EAD92}" srcOrd="1" destOrd="0" parTransId="{FCD500E0-AFA8-4815-8406-9FE4ACA2FC20}" sibTransId="{FD3BD73F-A7B7-4139-8DF6-C685B1BEF757}"/>
    <dgm:cxn modelId="{9A0F06EF-0B55-4B08-8851-1DBA9F563EAA}" type="presOf" srcId="{72050990-14B9-4290-8771-B706776FE5A7}" destId="{B356B585-5F97-4CFA-8313-E1D5E0DECE9C}" srcOrd="0" destOrd="1" presId="urn:microsoft.com/office/officeart/2005/8/layout/vList6"/>
    <dgm:cxn modelId="{42D56DEA-2CB7-4A5D-9D92-3C1FA59780AC}" type="presParOf" srcId="{46652277-34AC-485E-80C0-8BD4CC548F78}" destId="{CFC187AA-F7E8-481D-A299-CDDC0EEC9E10}" srcOrd="0" destOrd="0" presId="urn:microsoft.com/office/officeart/2005/8/layout/vList6"/>
    <dgm:cxn modelId="{11991307-41B8-474E-90C3-34985C98EBC7}" type="presParOf" srcId="{CFC187AA-F7E8-481D-A299-CDDC0EEC9E10}" destId="{721CD0FA-8056-4582-8FDC-E99DD499DF15}" srcOrd="0" destOrd="0" presId="urn:microsoft.com/office/officeart/2005/8/layout/vList6"/>
    <dgm:cxn modelId="{45CA3AC6-4CA9-4917-BC61-292D20E72F00}" type="presParOf" srcId="{CFC187AA-F7E8-481D-A299-CDDC0EEC9E10}" destId="{B356B585-5F97-4CFA-8313-E1D5E0DECE9C}" srcOrd="1" destOrd="0" presId="urn:microsoft.com/office/officeart/2005/8/layout/vList6"/>
    <dgm:cxn modelId="{28F16A4F-C7A7-4C55-BD52-22234928F097}" type="presParOf" srcId="{46652277-34AC-485E-80C0-8BD4CC548F78}" destId="{B7FA93FE-5497-4156-A59A-61324275F058}" srcOrd="1" destOrd="0" presId="urn:microsoft.com/office/officeart/2005/8/layout/vList6"/>
    <dgm:cxn modelId="{7B702793-7919-4A0A-80D9-883FBC5BABD1}" type="presParOf" srcId="{46652277-34AC-485E-80C0-8BD4CC548F78}" destId="{4A2AF37A-7C0B-4820-A803-D04932D4D957}" srcOrd="2" destOrd="0" presId="urn:microsoft.com/office/officeart/2005/8/layout/vList6"/>
    <dgm:cxn modelId="{5C58F977-4273-46C3-BB5A-07C80630FB78}" type="presParOf" srcId="{4A2AF37A-7C0B-4820-A803-D04932D4D957}" destId="{FBC045B1-AA3D-40B8-B0CD-B0FDBCC139B1}" srcOrd="0" destOrd="0" presId="urn:microsoft.com/office/officeart/2005/8/layout/vList6"/>
    <dgm:cxn modelId="{5F009B9E-6074-4F41-A69B-038C77F94D2A}" type="presParOf" srcId="{4A2AF37A-7C0B-4820-A803-D04932D4D957}" destId="{CD91DBAC-8AC0-4BAA-8369-AF233151C394}"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2A1CD7-6E2B-4426-AB82-F6FDB7E65B49}"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8C9BA6F4-3EE2-454C-B29E-76397AC4D433}">
      <dgm:prSet phldrT="[Text]"/>
      <dgm:spPr/>
      <dgm:t>
        <a:bodyPr/>
        <a:lstStyle/>
        <a:p>
          <a:pPr rtl="0"/>
          <a:r>
            <a:rPr lang="en-US" b="1" dirty="0">
              <a:solidFill>
                <a:sysClr val="windowText" lastClr="000000"/>
              </a:solidFill>
              <a:latin typeface="Arial" panose="020B0604020202020204" pitchFamily="34" charset="0"/>
            </a:rPr>
            <a:t>insufficient direct</a:t>
          </a:r>
          <a:r>
            <a:rPr lang="en-US" dirty="0">
              <a:solidFill>
                <a:sysClr val="windowText" lastClr="000000"/>
              </a:solidFill>
              <a:latin typeface="Arial" panose="020B0604020202020204" pitchFamily="34" charset="0"/>
            </a:rPr>
            <a:t> pathway output</a:t>
          </a:r>
          <a:endParaRPr lang="en-US" dirty="0"/>
        </a:p>
      </dgm:t>
    </dgm:pt>
    <dgm:pt modelId="{25403045-52B4-4F7D-8A51-0209CBE92222}" type="parTrans" cxnId="{5B608D6D-CC6A-44E7-96EA-720CE052C26C}">
      <dgm:prSet/>
      <dgm:spPr/>
      <dgm:t>
        <a:bodyPr/>
        <a:lstStyle/>
        <a:p>
          <a:endParaRPr lang="en-US"/>
        </a:p>
      </dgm:t>
    </dgm:pt>
    <dgm:pt modelId="{47B005D3-A623-432C-8369-68272EFA7434}" type="sibTrans" cxnId="{5B608D6D-CC6A-44E7-96EA-720CE052C26C}">
      <dgm:prSet/>
      <dgm:spPr/>
      <dgm:t>
        <a:bodyPr/>
        <a:lstStyle/>
        <a:p>
          <a:endParaRPr lang="en-US"/>
        </a:p>
      </dgm:t>
    </dgm:pt>
    <dgm:pt modelId="{8BF126F2-D5B4-41FA-B86F-7C08EACE3EBD}">
      <dgm:prSet phldrT="[Text]"/>
      <dgm:spPr/>
      <dgm:t>
        <a:bodyPr/>
        <a:lstStyle/>
        <a:p>
          <a:pPr rtl="0"/>
          <a:r>
            <a:rPr lang="en-US" b="1" dirty="0">
              <a:solidFill>
                <a:sysClr val="windowText" lastClr="000000"/>
              </a:solidFill>
              <a:latin typeface="Arial" panose="020B0604020202020204" pitchFamily="34" charset="0"/>
            </a:rPr>
            <a:t>excess indirect</a:t>
          </a:r>
          <a:r>
            <a:rPr lang="en-US" dirty="0">
              <a:solidFill>
                <a:sysClr val="windowText" lastClr="000000"/>
              </a:solidFill>
              <a:latin typeface="Arial" panose="020B0604020202020204" pitchFamily="34" charset="0"/>
            </a:rPr>
            <a:t> pathway output</a:t>
          </a:r>
          <a:endParaRPr lang="en-US" dirty="0"/>
        </a:p>
      </dgm:t>
    </dgm:pt>
    <dgm:pt modelId="{24182CD0-F198-4E49-9B0C-15963D1705E1}" type="parTrans" cxnId="{0A341EE0-3D6C-4464-B3E0-C3D73680AE0F}">
      <dgm:prSet/>
      <dgm:spPr/>
      <dgm:t>
        <a:bodyPr/>
        <a:lstStyle/>
        <a:p>
          <a:endParaRPr lang="en-US"/>
        </a:p>
      </dgm:t>
    </dgm:pt>
    <dgm:pt modelId="{B7BDAFE5-B5AE-43FD-A7AF-E5325E358451}" type="sibTrans" cxnId="{0A341EE0-3D6C-4464-B3E0-C3D73680AE0F}">
      <dgm:prSet/>
      <dgm:spPr/>
      <dgm:t>
        <a:bodyPr/>
        <a:lstStyle/>
        <a:p>
          <a:endParaRPr lang="en-US"/>
        </a:p>
      </dgm:t>
    </dgm:pt>
    <dgm:pt modelId="{2547D625-5447-432F-BE0E-2D2AF3F1F686}" type="pres">
      <dgm:prSet presAssocID="{912A1CD7-6E2B-4426-AB82-F6FDB7E65B49}" presName="compositeShape" presStyleCnt="0">
        <dgm:presLayoutVars>
          <dgm:chMax val="2"/>
          <dgm:dir/>
          <dgm:resizeHandles val="exact"/>
        </dgm:presLayoutVars>
      </dgm:prSet>
      <dgm:spPr/>
    </dgm:pt>
    <dgm:pt modelId="{982C9B7F-0D62-4647-806C-0566D2B02A8C}" type="pres">
      <dgm:prSet presAssocID="{912A1CD7-6E2B-4426-AB82-F6FDB7E65B49}" presName="divider" presStyleLbl="fgShp" presStyleIdx="0" presStyleCnt="1"/>
      <dgm:spPr/>
    </dgm:pt>
    <dgm:pt modelId="{3A2DD52E-3DCC-42AE-A822-8DEBF34A0851}" type="pres">
      <dgm:prSet presAssocID="{8C9BA6F4-3EE2-454C-B29E-76397AC4D433}" presName="downArrow" presStyleLbl="node1" presStyleIdx="0" presStyleCnt="2" custLinFactNeighborX="2049" custLinFactNeighborY="-1189"/>
      <dgm:spPr/>
    </dgm:pt>
    <dgm:pt modelId="{DF1B80EA-5590-4D78-8209-BA2BEE329B1C}" type="pres">
      <dgm:prSet presAssocID="{8C9BA6F4-3EE2-454C-B29E-76397AC4D433}" presName="downArrowText" presStyleLbl="revTx" presStyleIdx="0" presStyleCnt="2">
        <dgm:presLayoutVars>
          <dgm:bulletEnabled val="1"/>
        </dgm:presLayoutVars>
      </dgm:prSet>
      <dgm:spPr/>
    </dgm:pt>
    <dgm:pt modelId="{F1BE2DE6-BA23-429F-BF79-653A3C880C7B}" type="pres">
      <dgm:prSet presAssocID="{8BF126F2-D5B4-41FA-B86F-7C08EACE3EBD}" presName="upArrow" presStyleLbl="node1" presStyleIdx="1" presStyleCnt="2"/>
      <dgm:spPr/>
    </dgm:pt>
    <dgm:pt modelId="{F7E6A689-A5F0-453C-8192-459BD7BB7B9D}" type="pres">
      <dgm:prSet presAssocID="{8BF126F2-D5B4-41FA-B86F-7C08EACE3EBD}" presName="upArrowText" presStyleLbl="revTx" presStyleIdx="1" presStyleCnt="2">
        <dgm:presLayoutVars>
          <dgm:bulletEnabled val="1"/>
        </dgm:presLayoutVars>
      </dgm:prSet>
      <dgm:spPr/>
    </dgm:pt>
  </dgm:ptLst>
  <dgm:cxnLst>
    <dgm:cxn modelId="{372AF513-C0FF-4AD9-965C-8E18FA8BC546}" type="presOf" srcId="{8BF126F2-D5B4-41FA-B86F-7C08EACE3EBD}" destId="{F7E6A689-A5F0-453C-8192-459BD7BB7B9D}" srcOrd="0" destOrd="0" presId="urn:microsoft.com/office/officeart/2005/8/layout/arrow3"/>
    <dgm:cxn modelId="{5812C965-E4E2-412B-BB9C-0560D848BC73}" type="presOf" srcId="{912A1CD7-6E2B-4426-AB82-F6FDB7E65B49}" destId="{2547D625-5447-432F-BE0E-2D2AF3F1F686}" srcOrd="0" destOrd="0" presId="urn:microsoft.com/office/officeart/2005/8/layout/arrow3"/>
    <dgm:cxn modelId="{5B608D6D-CC6A-44E7-96EA-720CE052C26C}" srcId="{912A1CD7-6E2B-4426-AB82-F6FDB7E65B49}" destId="{8C9BA6F4-3EE2-454C-B29E-76397AC4D433}" srcOrd="0" destOrd="0" parTransId="{25403045-52B4-4F7D-8A51-0209CBE92222}" sibTransId="{47B005D3-A623-432C-8369-68272EFA7434}"/>
    <dgm:cxn modelId="{B1D0978C-C668-4601-B68E-E5908144FC0A}" type="presOf" srcId="{8C9BA6F4-3EE2-454C-B29E-76397AC4D433}" destId="{DF1B80EA-5590-4D78-8209-BA2BEE329B1C}" srcOrd="0" destOrd="0" presId="urn:microsoft.com/office/officeart/2005/8/layout/arrow3"/>
    <dgm:cxn modelId="{0A341EE0-3D6C-4464-B3E0-C3D73680AE0F}" srcId="{912A1CD7-6E2B-4426-AB82-F6FDB7E65B49}" destId="{8BF126F2-D5B4-41FA-B86F-7C08EACE3EBD}" srcOrd="1" destOrd="0" parTransId="{24182CD0-F198-4E49-9B0C-15963D1705E1}" sibTransId="{B7BDAFE5-B5AE-43FD-A7AF-E5325E358451}"/>
    <dgm:cxn modelId="{E4CDC7C0-2498-478A-99B7-ACC20D441FC4}" type="presParOf" srcId="{2547D625-5447-432F-BE0E-2D2AF3F1F686}" destId="{982C9B7F-0D62-4647-806C-0566D2B02A8C}" srcOrd="0" destOrd="0" presId="urn:microsoft.com/office/officeart/2005/8/layout/arrow3"/>
    <dgm:cxn modelId="{42283697-5E5A-427D-B281-5019B647C512}" type="presParOf" srcId="{2547D625-5447-432F-BE0E-2D2AF3F1F686}" destId="{3A2DD52E-3DCC-42AE-A822-8DEBF34A0851}" srcOrd="1" destOrd="0" presId="urn:microsoft.com/office/officeart/2005/8/layout/arrow3"/>
    <dgm:cxn modelId="{71FA6A5B-CF1F-448C-A73D-C90B206A28D8}" type="presParOf" srcId="{2547D625-5447-432F-BE0E-2D2AF3F1F686}" destId="{DF1B80EA-5590-4D78-8209-BA2BEE329B1C}" srcOrd="2" destOrd="0" presId="urn:microsoft.com/office/officeart/2005/8/layout/arrow3"/>
    <dgm:cxn modelId="{E17369CC-9615-4266-9615-9BE712ECA6BA}" type="presParOf" srcId="{2547D625-5447-432F-BE0E-2D2AF3F1F686}" destId="{F1BE2DE6-BA23-429F-BF79-653A3C880C7B}" srcOrd="3" destOrd="0" presId="urn:microsoft.com/office/officeart/2005/8/layout/arrow3"/>
    <dgm:cxn modelId="{9A0430E0-8ECD-457A-B326-4E122F5EE4D3}" type="presParOf" srcId="{2547D625-5447-432F-BE0E-2D2AF3F1F686}" destId="{F7E6A689-A5F0-453C-8192-459BD7BB7B9D}"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2A1CD7-6E2B-4426-AB82-F6FDB7E65B49}"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8C9BA6F4-3EE2-454C-B29E-76397AC4D433}">
      <dgm:prSet phldrT="[Text]"/>
      <dgm:spPr/>
      <dgm:t>
        <a:bodyPr/>
        <a:lstStyle/>
        <a:p>
          <a:pPr rtl="0"/>
          <a:r>
            <a:rPr lang="en-US" b="1" dirty="0">
              <a:solidFill>
                <a:sysClr val="windowText" lastClr="000000"/>
              </a:solidFill>
              <a:latin typeface="Arial" panose="020B0604020202020204" pitchFamily="34" charset="0"/>
            </a:rPr>
            <a:t>insufficient indirect</a:t>
          </a:r>
          <a:r>
            <a:rPr lang="en-US" i="1" dirty="0">
              <a:solidFill>
                <a:schemeClr val="accent2"/>
              </a:solidFill>
              <a:latin typeface="Arial" panose="020B0604020202020204" pitchFamily="34" charset="0"/>
            </a:rPr>
            <a:t> </a:t>
          </a:r>
          <a:r>
            <a:rPr lang="en-US" dirty="0">
              <a:solidFill>
                <a:sysClr val="windowText" lastClr="000000"/>
              </a:solidFill>
              <a:latin typeface="Arial" panose="020B0604020202020204" pitchFamily="34" charset="0"/>
            </a:rPr>
            <a:t>path</a:t>
          </a:r>
          <a:r>
            <a:rPr lang="en-US" altLang="ii-CN" dirty="0">
              <a:solidFill>
                <a:sysClr val="windowText" lastClr="000000"/>
              </a:solidFill>
              <a:latin typeface="Arial" panose="020B0604020202020204" pitchFamily="34" charset="0"/>
            </a:rPr>
            <a:t>w</a:t>
          </a:r>
          <a:r>
            <a:rPr lang="en-US" dirty="0">
              <a:solidFill>
                <a:sysClr val="windowText" lastClr="000000"/>
              </a:solidFill>
              <a:latin typeface="Arial" panose="020B0604020202020204" pitchFamily="34" charset="0"/>
            </a:rPr>
            <a:t>ay output</a:t>
          </a:r>
          <a:endParaRPr lang="en-US" dirty="0"/>
        </a:p>
      </dgm:t>
    </dgm:pt>
    <dgm:pt modelId="{25403045-52B4-4F7D-8A51-0209CBE92222}" type="parTrans" cxnId="{5B608D6D-CC6A-44E7-96EA-720CE052C26C}">
      <dgm:prSet/>
      <dgm:spPr/>
      <dgm:t>
        <a:bodyPr/>
        <a:lstStyle/>
        <a:p>
          <a:endParaRPr lang="en-US"/>
        </a:p>
      </dgm:t>
    </dgm:pt>
    <dgm:pt modelId="{47B005D3-A623-432C-8369-68272EFA7434}" type="sibTrans" cxnId="{5B608D6D-CC6A-44E7-96EA-720CE052C26C}">
      <dgm:prSet/>
      <dgm:spPr/>
      <dgm:t>
        <a:bodyPr/>
        <a:lstStyle/>
        <a:p>
          <a:endParaRPr lang="en-US"/>
        </a:p>
      </dgm:t>
    </dgm:pt>
    <dgm:pt modelId="{8BF126F2-D5B4-41FA-B86F-7C08EACE3EBD}">
      <dgm:prSet phldrT="[Text]"/>
      <dgm:spPr/>
      <dgm:t>
        <a:bodyPr/>
        <a:lstStyle/>
        <a:p>
          <a:pPr rtl="0"/>
          <a:r>
            <a:rPr lang="en-US" b="1" dirty="0">
              <a:solidFill>
                <a:sysClr val="windowText" lastClr="000000"/>
              </a:solidFill>
              <a:latin typeface="Arial" panose="020B0604020202020204" pitchFamily="34" charset="0"/>
            </a:rPr>
            <a:t>excess direct</a:t>
          </a:r>
          <a:r>
            <a:rPr lang="en-US" i="1" dirty="0">
              <a:solidFill>
                <a:schemeClr val="accent2"/>
              </a:solidFill>
              <a:latin typeface="Arial" panose="020B0604020202020204" pitchFamily="34" charset="0"/>
            </a:rPr>
            <a:t> </a:t>
          </a:r>
          <a:r>
            <a:rPr lang="en-US" dirty="0">
              <a:solidFill>
                <a:sysClr val="windowText" lastClr="000000"/>
              </a:solidFill>
              <a:latin typeface="Arial" panose="020B0604020202020204" pitchFamily="34" charset="0"/>
            </a:rPr>
            <a:t>path</a:t>
          </a:r>
          <a:r>
            <a:rPr lang="en-US" altLang="ii-CN" dirty="0">
              <a:solidFill>
                <a:sysClr val="windowText" lastClr="000000"/>
              </a:solidFill>
              <a:latin typeface="Arial" panose="020B0604020202020204" pitchFamily="34" charset="0"/>
            </a:rPr>
            <a:t>w</a:t>
          </a:r>
          <a:r>
            <a:rPr lang="en-US" dirty="0">
              <a:solidFill>
                <a:sysClr val="windowText" lastClr="000000"/>
              </a:solidFill>
              <a:latin typeface="Arial" panose="020B0604020202020204" pitchFamily="34" charset="0"/>
            </a:rPr>
            <a:t>ay</a:t>
          </a:r>
          <a:r>
            <a:rPr lang="en-US" i="1" dirty="0">
              <a:solidFill>
                <a:schemeClr val="accent2"/>
              </a:solidFill>
              <a:latin typeface="Arial" panose="020B0604020202020204" pitchFamily="34" charset="0"/>
            </a:rPr>
            <a:t> </a:t>
          </a:r>
          <a:r>
            <a:rPr lang="en-US" dirty="0">
              <a:solidFill>
                <a:sysClr val="windowText" lastClr="000000"/>
              </a:solidFill>
              <a:latin typeface="Arial" panose="020B0604020202020204" pitchFamily="34" charset="0"/>
            </a:rPr>
            <a:t>output</a:t>
          </a:r>
          <a:endParaRPr lang="en-US" dirty="0"/>
        </a:p>
      </dgm:t>
    </dgm:pt>
    <dgm:pt modelId="{24182CD0-F198-4E49-9B0C-15963D1705E1}" type="parTrans" cxnId="{0A341EE0-3D6C-4464-B3E0-C3D73680AE0F}">
      <dgm:prSet/>
      <dgm:spPr/>
      <dgm:t>
        <a:bodyPr/>
        <a:lstStyle/>
        <a:p>
          <a:endParaRPr lang="en-US"/>
        </a:p>
      </dgm:t>
    </dgm:pt>
    <dgm:pt modelId="{B7BDAFE5-B5AE-43FD-A7AF-E5325E358451}" type="sibTrans" cxnId="{0A341EE0-3D6C-4464-B3E0-C3D73680AE0F}">
      <dgm:prSet/>
      <dgm:spPr/>
      <dgm:t>
        <a:bodyPr/>
        <a:lstStyle/>
        <a:p>
          <a:endParaRPr lang="en-US"/>
        </a:p>
      </dgm:t>
    </dgm:pt>
    <dgm:pt modelId="{2547D625-5447-432F-BE0E-2D2AF3F1F686}" type="pres">
      <dgm:prSet presAssocID="{912A1CD7-6E2B-4426-AB82-F6FDB7E65B49}" presName="compositeShape" presStyleCnt="0">
        <dgm:presLayoutVars>
          <dgm:chMax val="2"/>
          <dgm:dir/>
          <dgm:resizeHandles val="exact"/>
        </dgm:presLayoutVars>
      </dgm:prSet>
      <dgm:spPr/>
    </dgm:pt>
    <dgm:pt modelId="{982C9B7F-0D62-4647-806C-0566D2B02A8C}" type="pres">
      <dgm:prSet presAssocID="{912A1CD7-6E2B-4426-AB82-F6FDB7E65B49}" presName="divider" presStyleLbl="fgShp" presStyleIdx="0" presStyleCnt="1"/>
      <dgm:spPr/>
    </dgm:pt>
    <dgm:pt modelId="{3A2DD52E-3DCC-42AE-A822-8DEBF34A0851}" type="pres">
      <dgm:prSet presAssocID="{8C9BA6F4-3EE2-454C-B29E-76397AC4D433}" presName="downArrow" presStyleLbl="node1" presStyleIdx="0" presStyleCnt="2" custLinFactNeighborX="2049" custLinFactNeighborY="-1189"/>
      <dgm:spPr/>
    </dgm:pt>
    <dgm:pt modelId="{DF1B80EA-5590-4D78-8209-BA2BEE329B1C}" type="pres">
      <dgm:prSet presAssocID="{8C9BA6F4-3EE2-454C-B29E-76397AC4D433}" presName="downArrowText" presStyleLbl="revTx" presStyleIdx="0" presStyleCnt="2">
        <dgm:presLayoutVars>
          <dgm:bulletEnabled val="1"/>
        </dgm:presLayoutVars>
      </dgm:prSet>
      <dgm:spPr/>
    </dgm:pt>
    <dgm:pt modelId="{F1BE2DE6-BA23-429F-BF79-653A3C880C7B}" type="pres">
      <dgm:prSet presAssocID="{8BF126F2-D5B4-41FA-B86F-7C08EACE3EBD}" presName="upArrow" presStyleLbl="node1" presStyleIdx="1" presStyleCnt="2"/>
      <dgm:spPr/>
    </dgm:pt>
    <dgm:pt modelId="{F7E6A689-A5F0-453C-8192-459BD7BB7B9D}" type="pres">
      <dgm:prSet presAssocID="{8BF126F2-D5B4-41FA-B86F-7C08EACE3EBD}" presName="upArrowText" presStyleLbl="revTx" presStyleIdx="1" presStyleCnt="2">
        <dgm:presLayoutVars>
          <dgm:bulletEnabled val="1"/>
        </dgm:presLayoutVars>
      </dgm:prSet>
      <dgm:spPr/>
    </dgm:pt>
  </dgm:ptLst>
  <dgm:cxnLst>
    <dgm:cxn modelId="{19419A19-5FA4-4194-A277-FB3BC6AC56E7}" type="presOf" srcId="{912A1CD7-6E2B-4426-AB82-F6FDB7E65B49}" destId="{2547D625-5447-432F-BE0E-2D2AF3F1F686}" srcOrd="0" destOrd="0" presId="urn:microsoft.com/office/officeart/2005/8/layout/arrow3"/>
    <dgm:cxn modelId="{5B608D6D-CC6A-44E7-96EA-720CE052C26C}" srcId="{912A1CD7-6E2B-4426-AB82-F6FDB7E65B49}" destId="{8C9BA6F4-3EE2-454C-B29E-76397AC4D433}" srcOrd="0" destOrd="0" parTransId="{25403045-52B4-4F7D-8A51-0209CBE92222}" sibTransId="{47B005D3-A623-432C-8369-68272EFA7434}"/>
    <dgm:cxn modelId="{94BDF3A8-F752-49E0-873A-4980E50BA24B}" type="presOf" srcId="{8C9BA6F4-3EE2-454C-B29E-76397AC4D433}" destId="{DF1B80EA-5590-4D78-8209-BA2BEE329B1C}" srcOrd="0" destOrd="0" presId="urn:microsoft.com/office/officeart/2005/8/layout/arrow3"/>
    <dgm:cxn modelId="{7E64C8CB-C3A1-485B-A7A7-C33BA3F14A27}" type="presOf" srcId="{8BF126F2-D5B4-41FA-B86F-7C08EACE3EBD}" destId="{F7E6A689-A5F0-453C-8192-459BD7BB7B9D}" srcOrd="0" destOrd="0" presId="urn:microsoft.com/office/officeart/2005/8/layout/arrow3"/>
    <dgm:cxn modelId="{0A341EE0-3D6C-4464-B3E0-C3D73680AE0F}" srcId="{912A1CD7-6E2B-4426-AB82-F6FDB7E65B49}" destId="{8BF126F2-D5B4-41FA-B86F-7C08EACE3EBD}" srcOrd="1" destOrd="0" parTransId="{24182CD0-F198-4E49-9B0C-15963D1705E1}" sibTransId="{B7BDAFE5-B5AE-43FD-A7AF-E5325E358451}"/>
    <dgm:cxn modelId="{0239FA20-23AF-4A1B-A10A-C33919432372}" type="presParOf" srcId="{2547D625-5447-432F-BE0E-2D2AF3F1F686}" destId="{982C9B7F-0D62-4647-806C-0566D2B02A8C}" srcOrd="0" destOrd="0" presId="urn:microsoft.com/office/officeart/2005/8/layout/arrow3"/>
    <dgm:cxn modelId="{563B6D09-029F-4959-BAAA-57908A0EC663}" type="presParOf" srcId="{2547D625-5447-432F-BE0E-2D2AF3F1F686}" destId="{3A2DD52E-3DCC-42AE-A822-8DEBF34A0851}" srcOrd="1" destOrd="0" presId="urn:microsoft.com/office/officeart/2005/8/layout/arrow3"/>
    <dgm:cxn modelId="{BED9DB09-C653-42D9-BD7D-2D5C9A83021F}" type="presParOf" srcId="{2547D625-5447-432F-BE0E-2D2AF3F1F686}" destId="{DF1B80EA-5590-4D78-8209-BA2BEE329B1C}" srcOrd="2" destOrd="0" presId="urn:microsoft.com/office/officeart/2005/8/layout/arrow3"/>
    <dgm:cxn modelId="{30CF0C0E-D13E-4F47-8E8C-8D47EBB3E560}" type="presParOf" srcId="{2547D625-5447-432F-BE0E-2D2AF3F1F686}" destId="{F1BE2DE6-BA23-429F-BF79-653A3C880C7B}" srcOrd="3" destOrd="0" presId="urn:microsoft.com/office/officeart/2005/8/layout/arrow3"/>
    <dgm:cxn modelId="{8C930179-FBB0-4423-AD34-6AD9F24BE712}" type="presParOf" srcId="{2547D625-5447-432F-BE0E-2D2AF3F1F686}" destId="{F7E6A689-A5F0-453C-8192-459BD7BB7B9D}" srcOrd="4" destOrd="0" presId="urn:microsoft.com/office/officeart/2005/8/layout/arrow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2695D-545A-4B64-95B6-C0D734BD9449}">
      <dsp:nvSpPr>
        <dsp:cNvPr id="0" name=""/>
        <dsp:cNvSpPr/>
      </dsp:nvSpPr>
      <dsp:spPr>
        <a:xfrm>
          <a:off x="0" y="476567"/>
          <a:ext cx="11247316"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6A7C82-2B7E-4B81-A7FE-E115D640EB00}">
      <dsp:nvSpPr>
        <dsp:cNvPr id="0" name=""/>
        <dsp:cNvSpPr/>
      </dsp:nvSpPr>
      <dsp:spPr>
        <a:xfrm>
          <a:off x="562365" y="48375"/>
          <a:ext cx="8847971" cy="649592"/>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585" tIns="0" rIns="29758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C00000"/>
              </a:solidFill>
              <a:latin typeface="Arial" panose="020B0604020202020204" pitchFamily="34" charset="0"/>
              <a:cs typeface="Arial" panose="020B0604020202020204" pitchFamily="34" charset="0"/>
            </a:rPr>
            <a:t>LO1 :</a:t>
          </a:r>
          <a:r>
            <a:rPr lang="en-US" sz="1800" b="1" kern="1200" dirty="0">
              <a:solidFill>
                <a:schemeClr val="tx1"/>
              </a:solidFill>
              <a:latin typeface="Arial" panose="020B0604020202020204" pitchFamily="34" charset="0"/>
              <a:cs typeface="Arial" panose="020B0604020202020204" pitchFamily="34" charset="0"/>
            </a:rPr>
            <a:t>Discuss the general role of the cerebellum and basal ganglia in voluntary movement .</a:t>
          </a:r>
          <a:endParaRPr lang="en-US" sz="1800" b="1" kern="1200" dirty="0">
            <a:solidFill>
              <a:schemeClr val="tx1"/>
            </a:solidFill>
          </a:endParaRPr>
        </a:p>
      </dsp:txBody>
      <dsp:txXfrm>
        <a:off x="594075" y="80085"/>
        <a:ext cx="8784551" cy="586172"/>
      </dsp:txXfrm>
    </dsp:sp>
    <dsp:sp modelId="{8A226EC0-B05B-442C-8A44-ACDE99F1BFDF}">
      <dsp:nvSpPr>
        <dsp:cNvPr id="0" name=""/>
        <dsp:cNvSpPr/>
      </dsp:nvSpPr>
      <dsp:spPr>
        <a:xfrm>
          <a:off x="0" y="1641148"/>
          <a:ext cx="11247316"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8B1006-337B-41C6-9B68-00E42B301B99}">
      <dsp:nvSpPr>
        <dsp:cNvPr id="0" name=""/>
        <dsp:cNvSpPr/>
      </dsp:nvSpPr>
      <dsp:spPr>
        <a:xfrm>
          <a:off x="562365" y="935567"/>
          <a:ext cx="8847971" cy="908466"/>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585" tIns="0" rIns="29758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C00000"/>
              </a:solidFill>
              <a:latin typeface="Arial" panose="020B0604020202020204" pitchFamily="34" charset="0"/>
              <a:cs typeface="Arial" panose="020B0604020202020204" pitchFamily="34" charset="0"/>
            </a:rPr>
            <a:t>LO2 :</a:t>
          </a:r>
          <a:r>
            <a:rPr lang="en-US" sz="1800" b="1" kern="1200" dirty="0">
              <a:solidFill>
                <a:schemeClr val="tx1"/>
              </a:solidFill>
              <a:latin typeface="Arial" panose="020B0604020202020204" pitchFamily="34" charset="0"/>
              <a:cs typeface="Arial" panose="020B0604020202020204" pitchFamily="34" charset="0"/>
            </a:rPr>
            <a:t>Describe the organization of the cerebellum </a:t>
          </a:r>
        </a:p>
        <a:p>
          <a:pPr marL="0" lvl="0" indent="0" algn="l" defTabSz="8890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 </a:t>
          </a:r>
          <a:r>
            <a:rPr lang="en-US" sz="1700" b="1" kern="1200" dirty="0">
              <a:solidFill>
                <a:schemeClr val="tx1"/>
              </a:solidFill>
              <a:latin typeface="Arial" panose="020B0604020202020204" pitchFamily="34" charset="0"/>
              <a:cs typeface="Arial" panose="020B0604020202020204" pitchFamily="34" charset="0"/>
            </a:rPr>
            <a:t>List the major inputs/outputs to and from the cerebellum</a:t>
          </a:r>
        </a:p>
        <a:p>
          <a:pPr marL="0" lvl="0" indent="0" algn="l" defTabSz="889000">
            <a:lnSpc>
              <a:spcPct val="90000"/>
            </a:lnSpc>
            <a:spcBef>
              <a:spcPct val="0"/>
            </a:spcBef>
            <a:spcAft>
              <a:spcPct val="35000"/>
            </a:spcAft>
            <a:buNone/>
          </a:pPr>
          <a:r>
            <a:rPr lang="en-US" sz="1700" b="1" kern="1200" dirty="0">
              <a:solidFill>
                <a:schemeClr val="tx1"/>
              </a:solidFill>
              <a:latin typeface="Arial" panose="020B0604020202020204" pitchFamily="34" charset="0"/>
              <a:cs typeface="Arial" panose="020B0604020202020204" pitchFamily="34" charset="0"/>
            </a:rPr>
            <a:t>  List the major functions of the three functional divisions of the cerebellum </a:t>
          </a:r>
          <a:endParaRPr lang="en-US" sz="1700" b="1" kern="1200" dirty="0">
            <a:solidFill>
              <a:schemeClr val="tx1"/>
            </a:solidFill>
          </a:endParaRPr>
        </a:p>
      </dsp:txBody>
      <dsp:txXfrm>
        <a:off x="606713" y="979915"/>
        <a:ext cx="8759275" cy="819770"/>
      </dsp:txXfrm>
    </dsp:sp>
    <dsp:sp modelId="{B9AB36CE-AEDB-4330-919A-90A0C44AD535}">
      <dsp:nvSpPr>
        <dsp:cNvPr id="0" name=""/>
        <dsp:cNvSpPr/>
      </dsp:nvSpPr>
      <dsp:spPr>
        <a:xfrm>
          <a:off x="0" y="2768700"/>
          <a:ext cx="11247316"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37A703-2509-4F73-8ECC-8772DFFEC888}">
      <dsp:nvSpPr>
        <dsp:cNvPr id="0" name=""/>
        <dsp:cNvSpPr/>
      </dsp:nvSpPr>
      <dsp:spPr>
        <a:xfrm>
          <a:off x="551962" y="2074296"/>
          <a:ext cx="8847971" cy="908466"/>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585" tIns="0" rIns="29758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C00000"/>
              </a:solidFill>
              <a:latin typeface="Arial" panose="020B0604020202020204" pitchFamily="34" charset="0"/>
              <a:cs typeface="Arial" panose="020B0604020202020204" pitchFamily="34" charset="0"/>
            </a:rPr>
            <a:t>LO3 :</a:t>
          </a:r>
          <a:r>
            <a:rPr lang="en-US" sz="1800" b="1" kern="1200" dirty="0">
              <a:solidFill>
                <a:schemeClr val="tx1"/>
              </a:solidFill>
              <a:latin typeface="Arial" panose="020B0604020202020204" pitchFamily="34" charset="0"/>
              <a:cs typeface="Arial" panose="020B0604020202020204" pitchFamily="34" charset="0"/>
            </a:rPr>
            <a:t>Describe the organization of the basal ganglia</a:t>
          </a:r>
        </a:p>
        <a:p>
          <a:pPr marL="0" lvl="0" indent="0" algn="l" defTabSz="8890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  List the major inputs/outputs to and from the basal ganglia and their corresponding neurotransmitters.</a:t>
          </a:r>
          <a:endParaRPr lang="en-US" sz="1800" b="1" kern="1200" dirty="0">
            <a:solidFill>
              <a:schemeClr val="tx1"/>
            </a:solidFill>
          </a:endParaRPr>
        </a:p>
      </dsp:txBody>
      <dsp:txXfrm>
        <a:off x="596310" y="2118644"/>
        <a:ext cx="8759275" cy="819770"/>
      </dsp:txXfrm>
    </dsp:sp>
    <dsp:sp modelId="{620FFD29-D67E-4493-B39D-37FF69FB70C6}">
      <dsp:nvSpPr>
        <dsp:cNvPr id="0" name=""/>
        <dsp:cNvSpPr/>
      </dsp:nvSpPr>
      <dsp:spPr>
        <a:xfrm>
          <a:off x="0" y="3914766"/>
          <a:ext cx="11247316"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14F526-274D-4090-8DBC-03209D0F1487}">
      <dsp:nvSpPr>
        <dsp:cNvPr id="0" name=""/>
        <dsp:cNvSpPr/>
      </dsp:nvSpPr>
      <dsp:spPr>
        <a:xfrm>
          <a:off x="585372" y="3304428"/>
          <a:ext cx="8847971" cy="908466"/>
        </a:xfrm>
        <a:prstGeom prst="roundRect">
          <a:avLst/>
        </a:prstGeom>
        <a:solidFill>
          <a:srgbClr val="FECA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585" tIns="0" rIns="29758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C00000"/>
              </a:solidFill>
              <a:latin typeface="Arial" panose="020B0604020202020204" pitchFamily="34" charset="0"/>
              <a:cs typeface="Arial" panose="020B0604020202020204" pitchFamily="34" charset="0"/>
            </a:rPr>
            <a:t>LO4 :</a:t>
          </a:r>
          <a:r>
            <a:rPr lang="en-US" sz="1800" b="1" kern="1200" dirty="0">
              <a:solidFill>
                <a:schemeClr val="tx1"/>
              </a:solidFill>
              <a:latin typeface="Arial" panose="020B0604020202020204" pitchFamily="34" charset="0"/>
              <a:cs typeface="Arial" panose="020B0604020202020204" pitchFamily="34" charset="0"/>
            </a:rPr>
            <a:t>Trace the connections of both the direct and indirect pathway of the basal ganglia and their contributions to movement </a:t>
          </a:r>
        </a:p>
      </dsp:txBody>
      <dsp:txXfrm>
        <a:off x="629720" y="3348776"/>
        <a:ext cx="8759275" cy="819770"/>
      </dsp:txXfrm>
    </dsp:sp>
    <dsp:sp modelId="{415D22D7-A208-4439-86C0-FF03CA41E32B}">
      <dsp:nvSpPr>
        <dsp:cNvPr id="0" name=""/>
        <dsp:cNvSpPr/>
      </dsp:nvSpPr>
      <dsp:spPr>
        <a:xfrm>
          <a:off x="0" y="4981642"/>
          <a:ext cx="11247316"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842BCC-3FF6-41D8-80B1-937FD66216D0}">
      <dsp:nvSpPr>
        <dsp:cNvPr id="0" name=""/>
        <dsp:cNvSpPr/>
      </dsp:nvSpPr>
      <dsp:spPr>
        <a:xfrm>
          <a:off x="631997" y="4373766"/>
          <a:ext cx="8755698" cy="829275"/>
        </a:xfrm>
        <a:prstGeom prst="roundRect">
          <a:avLst/>
        </a:prstGeom>
        <a:solidFill>
          <a:srgbClr val="FECA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585" tIns="0" rIns="297585" bIns="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rgbClr val="C00000"/>
              </a:solidFill>
              <a:latin typeface="Arial" panose="020B0604020202020204" pitchFamily="34" charset="0"/>
              <a:cs typeface="Arial" panose="020B0604020202020204" pitchFamily="34" charset="0"/>
            </a:rPr>
            <a:t>LO5 :</a:t>
          </a:r>
          <a:r>
            <a:rPr lang="en-US" sz="1800" b="1" kern="1200" dirty="0">
              <a:solidFill>
                <a:schemeClr val="tx1"/>
              </a:solidFill>
              <a:latin typeface="Arial" panose="020B0604020202020204" pitchFamily="34" charset="0"/>
              <a:cs typeface="Arial" panose="020B0604020202020204" pitchFamily="34" charset="0"/>
            </a:rPr>
            <a:t>Relate how disorders of the basal ganglia such as Parkinson’s disease affect these pathways</a:t>
          </a:r>
        </a:p>
      </dsp:txBody>
      <dsp:txXfrm>
        <a:off x="672479" y="4414248"/>
        <a:ext cx="8674734" cy="748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6B585-5F97-4CFA-8313-E1D5E0DECE9C}">
      <dsp:nvSpPr>
        <dsp:cNvPr id="0" name=""/>
        <dsp:cNvSpPr/>
      </dsp:nvSpPr>
      <dsp:spPr>
        <a:xfrm>
          <a:off x="3008417" y="568"/>
          <a:ext cx="4512625" cy="221538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is a major factor in </a:t>
          </a: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Parkinsonian signs</a:t>
          </a:r>
          <a:endParaRPr lang="en-US"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kern="1200" dirty="0">
            <a:latin typeface="Arial" panose="020B0604020202020204" pitchFamily="34" charset="0"/>
            <a:cs typeface="Arial" panose="020B0604020202020204" pitchFamily="34" charset="0"/>
          </a:endParaRPr>
        </a:p>
      </dsp:txBody>
      <dsp:txXfrm>
        <a:off x="3008417" y="277491"/>
        <a:ext cx="3681856" cy="1661539"/>
      </dsp:txXfrm>
    </dsp:sp>
    <dsp:sp modelId="{721CD0FA-8056-4582-8FDC-E99DD499DF15}">
      <dsp:nvSpPr>
        <dsp:cNvPr id="0" name=""/>
        <dsp:cNvSpPr/>
      </dsp:nvSpPr>
      <dsp:spPr>
        <a:xfrm>
          <a:off x="0" y="568"/>
          <a:ext cx="3008417" cy="2215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kumimoji="0" lang="en-US" sz="31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Over activity in the indirect pathway </a:t>
          </a:r>
          <a:endParaRPr lang="en-US" sz="3100" b="1" kern="1200" dirty="0">
            <a:solidFill>
              <a:schemeClr val="bg1"/>
            </a:solidFill>
            <a:latin typeface="Arial" panose="020B0604020202020204" pitchFamily="34" charset="0"/>
            <a:cs typeface="Arial" panose="020B0604020202020204" pitchFamily="34" charset="0"/>
          </a:endParaRPr>
        </a:p>
      </dsp:txBody>
      <dsp:txXfrm>
        <a:off x="108146" y="108714"/>
        <a:ext cx="2792125" cy="1999093"/>
      </dsp:txXfrm>
    </dsp:sp>
    <dsp:sp modelId="{CD91DBAC-8AC0-4BAA-8369-AF233151C394}">
      <dsp:nvSpPr>
        <dsp:cNvPr id="0" name=""/>
        <dsp:cNvSpPr/>
      </dsp:nvSpPr>
      <dsp:spPr>
        <a:xfrm>
          <a:off x="3008417" y="2437492"/>
          <a:ext cx="4512625" cy="221538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is a major factor in hyperkinetic disorders such as </a:t>
          </a:r>
          <a:r>
            <a:rPr kumimoji="0" lang="en-US" sz="24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hemiballism</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and</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chorea</a:t>
          </a:r>
          <a:endParaRPr lang="en-US" sz="2400" kern="1200" dirty="0">
            <a:solidFill>
              <a:srgbClr val="C00000"/>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kern="1200" dirty="0">
            <a:latin typeface="Arial" panose="020B0604020202020204" pitchFamily="34" charset="0"/>
            <a:cs typeface="Arial" panose="020B0604020202020204" pitchFamily="34" charset="0"/>
          </a:endParaRPr>
        </a:p>
      </dsp:txBody>
      <dsp:txXfrm>
        <a:off x="3008417" y="2714415"/>
        <a:ext cx="3681856" cy="1661539"/>
      </dsp:txXfrm>
    </dsp:sp>
    <dsp:sp modelId="{FBC045B1-AA3D-40B8-B0CD-B0FDBCC139B1}">
      <dsp:nvSpPr>
        <dsp:cNvPr id="0" name=""/>
        <dsp:cNvSpPr/>
      </dsp:nvSpPr>
      <dsp:spPr>
        <a:xfrm>
          <a:off x="0" y="2437492"/>
          <a:ext cx="3008417" cy="2215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kumimoji="0" lang="en-US" sz="31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underactivity in the indirect pathway </a:t>
          </a:r>
          <a:endParaRPr lang="en-US" sz="3100" b="1" kern="1200" dirty="0">
            <a:solidFill>
              <a:schemeClr val="bg1"/>
            </a:solidFill>
            <a:latin typeface="Arial" panose="020B0604020202020204" pitchFamily="34" charset="0"/>
            <a:cs typeface="Arial" panose="020B0604020202020204" pitchFamily="34" charset="0"/>
          </a:endParaRPr>
        </a:p>
      </dsp:txBody>
      <dsp:txXfrm>
        <a:off x="108146" y="2545638"/>
        <a:ext cx="2792125" cy="19990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C9B7F-0D62-4647-806C-0566D2B02A8C}">
      <dsp:nvSpPr>
        <dsp:cNvPr id="0" name=""/>
        <dsp:cNvSpPr/>
      </dsp:nvSpPr>
      <dsp:spPr>
        <a:xfrm rot="21300000">
          <a:off x="14259" y="1214514"/>
          <a:ext cx="4618296" cy="528864"/>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2DD52E-3DCC-42AE-A822-8DEBF34A0851}">
      <dsp:nvSpPr>
        <dsp:cNvPr id="0" name=""/>
        <dsp:cNvSpPr/>
      </dsp:nvSpPr>
      <dsp:spPr>
        <a:xfrm>
          <a:off x="586181" y="133826"/>
          <a:ext cx="1394044" cy="1183157"/>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1B80EA-5590-4D78-8209-BA2BEE329B1C}">
      <dsp:nvSpPr>
        <dsp:cNvPr id="0" name=""/>
        <dsp:cNvSpPr/>
      </dsp:nvSpPr>
      <dsp:spPr>
        <a:xfrm>
          <a:off x="2462812" y="0"/>
          <a:ext cx="1486981" cy="1242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ysClr val="windowText" lastClr="000000"/>
              </a:solidFill>
              <a:latin typeface="Arial" panose="020B0604020202020204" pitchFamily="34" charset="0"/>
            </a:rPr>
            <a:t>insufficient direct</a:t>
          </a:r>
          <a:r>
            <a:rPr lang="en-US" sz="1800" kern="1200" dirty="0">
              <a:solidFill>
                <a:sysClr val="windowText" lastClr="000000"/>
              </a:solidFill>
              <a:latin typeface="Arial" panose="020B0604020202020204" pitchFamily="34" charset="0"/>
            </a:rPr>
            <a:t> pathway output</a:t>
          </a:r>
          <a:endParaRPr lang="en-US" sz="1800" kern="1200" dirty="0"/>
        </a:p>
      </dsp:txBody>
      <dsp:txXfrm>
        <a:off x="2462812" y="0"/>
        <a:ext cx="1486981" cy="1242315"/>
      </dsp:txXfrm>
    </dsp:sp>
    <dsp:sp modelId="{F1BE2DE6-BA23-429F-BF79-653A3C880C7B}">
      <dsp:nvSpPr>
        <dsp:cNvPr id="0" name=""/>
        <dsp:cNvSpPr/>
      </dsp:nvSpPr>
      <dsp:spPr>
        <a:xfrm>
          <a:off x="2695153" y="1626841"/>
          <a:ext cx="1394044" cy="1183157"/>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E6A689-A5F0-453C-8192-459BD7BB7B9D}">
      <dsp:nvSpPr>
        <dsp:cNvPr id="0" name=""/>
        <dsp:cNvSpPr/>
      </dsp:nvSpPr>
      <dsp:spPr>
        <a:xfrm>
          <a:off x="697022" y="1715577"/>
          <a:ext cx="1486981" cy="1242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ysClr val="windowText" lastClr="000000"/>
              </a:solidFill>
              <a:latin typeface="Arial" panose="020B0604020202020204" pitchFamily="34" charset="0"/>
            </a:rPr>
            <a:t>excess indirect</a:t>
          </a:r>
          <a:r>
            <a:rPr lang="en-US" sz="1800" kern="1200" dirty="0">
              <a:solidFill>
                <a:sysClr val="windowText" lastClr="000000"/>
              </a:solidFill>
              <a:latin typeface="Arial" panose="020B0604020202020204" pitchFamily="34" charset="0"/>
            </a:rPr>
            <a:t> pathway output</a:t>
          </a:r>
          <a:endParaRPr lang="en-US" sz="1800" kern="1200" dirty="0"/>
        </a:p>
      </dsp:txBody>
      <dsp:txXfrm>
        <a:off x="697022" y="1715577"/>
        <a:ext cx="1486981" cy="12423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C9B7F-0D62-4647-806C-0566D2B02A8C}">
      <dsp:nvSpPr>
        <dsp:cNvPr id="0" name=""/>
        <dsp:cNvSpPr/>
      </dsp:nvSpPr>
      <dsp:spPr>
        <a:xfrm rot="21300000">
          <a:off x="14259" y="1214514"/>
          <a:ext cx="4618296" cy="528864"/>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2DD52E-3DCC-42AE-A822-8DEBF34A0851}">
      <dsp:nvSpPr>
        <dsp:cNvPr id="0" name=""/>
        <dsp:cNvSpPr/>
      </dsp:nvSpPr>
      <dsp:spPr>
        <a:xfrm>
          <a:off x="586181" y="133826"/>
          <a:ext cx="1394044" cy="1183157"/>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1B80EA-5590-4D78-8209-BA2BEE329B1C}">
      <dsp:nvSpPr>
        <dsp:cNvPr id="0" name=""/>
        <dsp:cNvSpPr/>
      </dsp:nvSpPr>
      <dsp:spPr>
        <a:xfrm>
          <a:off x="2462812" y="0"/>
          <a:ext cx="1486981" cy="1242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ysClr val="windowText" lastClr="000000"/>
              </a:solidFill>
              <a:latin typeface="Arial" panose="020B0604020202020204" pitchFamily="34" charset="0"/>
            </a:rPr>
            <a:t>insufficient indirect</a:t>
          </a:r>
          <a:r>
            <a:rPr lang="en-US" sz="1800" i="1" kern="1200" dirty="0">
              <a:solidFill>
                <a:schemeClr val="accent2"/>
              </a:solidFill>
              <a:latin typeface="Arial" panose="020B0604020202020204" pitchFamily="34" charset="0"/>
            </a:rPr>
            <a:t> </a:t>
          </a:r>
          <a:r>
            <a:rPr lang="en-US" sz="1800" kern="1200" dirty="0">
              <a:solidFill>
                <a:sysClr val="windowText" lastClr="000000"/>
              </a:solidFill>
              <a:latin typeface="Arial" panose="020B0604020202020204" pitchFamily="34" charset="0"/>
            </a:rPr>
            <a:t>path</a:t>
          </a:r>
          <a:r>
            <a:rPr lang="en-US" altLang="ii-CN" sz="1800" kern="1200" dirty="0">
              <a:solidFill>
                <a:sysClr val="windowText" lastClr="000000"/>
              </a:solidFill>
              <a:latin typeface="Arial" panose="020B0604020202020204" pitchFamily="34" charset="0"/>
            </a:rPr>
            <a:t>w</a:t>
          </a:r>
          <a:r>
            <a:rPr lang="en-US" sz="1800" kern="1200" dirty="0">
              <a:solidFill>
                <a:sysClr val="windowText" lastClr="000000"/>
              </a:solidFill>
              <a:latin typeface="Arial" panose="020B0604020202020204" pitchFamily="34" charset="0"/>
            </a:rPr>
            <a:t>ay output</a:t>
          </a:r>
          <a:endParaRPr lang="en-US" sz="1800" kern="1200" dirty="0"/>
        </a:p>
      </dsp:txBody>
      <dsp:txXfrm>
        <a:off x="2462812" y="0"/>
        <a:ext cx="1486981" cy="1242315"/>
      </dsp:txXfrm>
    </dsp:sp>
    <dsp:sp modelId="{F1BE2DE6-BA23-429F-BF79-653A3C880C7B}">
      <dsp:nvSpPr>
        <dsp:cNvPr id="0" name=""/>
        <dsp:cNvSpPr/>
      </dsp:nvSpPr>
      <dsp:spPr>
        <a:xfrm>
          <a:off x="2695153" y="1626841"/>
          <a:ext cx="1394044" cy="1183157"/>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E6A689-A5F0-453C-8192-459BD7BB7B9D}">
      <dsp:nvSpPr>
        <dsp:cNvPr id="0" name=""/>
        <dsp:cNvSpPr/>
      </dsp:nvSpPr>
      <dsp:spPr>
        <a:xfrm>
          <a:off x="697022" y="1715577"/>
          <a:ext cx="1486981" cy="1242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ysClr val="windowText" lastClr="000000"/>
              </a:solidFill>
              <a:latin typeface="Arial" panose="020B0604020202020204" pitchFamily="34" charset="0"/>
            </a:rPr>
            <a:t>excess direct</a:t>
          </a:r>
          <a:r>
            <a:rPr lang="en-US" sz="1800" i="1" kern="1200" dirty="0">
              <a:solidFill>
                <a:schemeClr val="accent2"/>
              </a:solidFill>
              <a:latin typeface="Arial" panose="020B0604020202020204" pitchFamily="34" charset="0"/>
            </a:rPr>
            <a:t> </a:t>
          </a:r>
          <a:r>
            <a:rPr lang="en-US" sz="1800" kern="1200" dirty="0">
              <a:solidFill>
                <a:sysClr val="windowText" lastClr="000000"/>
              </a:solidFill>
              <a:latin typeface="Arial" panose="020B0604020202020204" pitchFamily="34" charset="0"/>
            </a:rPr>
            <a:t>path</a:t>
          </a:r>
          <a:r>
            <a:rPr lang="en-US" altLang="ii-CN" sz="1800" kern="1200" dirty="0">
              <a:solidFill>
                <a:sysClr val="windowText" lastClr="000000"/>
              </a:solidFill>
              <a:latin typeface="Arial" panose="020B0604020202020204" pitchFamily="34" charset="0"/>
            </a:rPr>
            <a:t>w</a:t>
          </a:r>
          <a:r>
            <a:rPr lang="en-US" sz="1800" kern="1200" dirty="0">
              <a:solidFill>
                <a:sysClr val="windowText" lastClr="000000"/>
              </a:solidFill>
              <a:latin typeface="Arial" panose="020B0604020202020204" pitchFamily="34" charset="0"/>
            </a:rPr>
            <a:t>ay</a:t>
          </a:r>
          <a:r>
            <a:rPr lang="en-US" sz="1800" i="1" kern="1200" dirty="0">
              <a:solidFill>
                <a:schemeClr val="accent2"/>
              </a:solidFill>
              <a:latin typeface="Arial" panose="020B0604020202020204" pitchFamily="34" charset="0"/>
            </a:rPr>
            <a:t> </a:t>
          </a:r>
          <a:r>
            <a:rPr lang="en-US" sz="1800" kern="1200" dirty="0">
              <a:solidFill>
                <a:sysClr val="windowText" lastClr="000000"/>
              </a:solidFill>
              <a:latin typeface="Arial" panose="020B0604020202020204" pitchFamily="34" charset="0"/>
            </a:rPr>
            <a:t>output</a:t>
          </a:r>
          <a:endParaRPr lang="en-US" sz="1800" kern="1200" dirty="0"/>
        </a:p>
      </dsp:txBody>
      <dsp:txXfrm>
        <a:off x="697022" y="1715577"/>
        <a:ext cx="1486981" cy="124231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0E04C-4FF7-431E-A6E3-23F61C737B86}" type="datetimeFigureOut">
              <a:rPr lang="en-US" smtClean="0"/>
              <a:t>4/8/2022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1396A-73E2-4FF3-B2DA-DE2995C767CA}" type="slidenum">
              <a:rPr lang="en-US" smtClean="0"/>
              <a:t>‹#›</a:t>
            </a:fld>
            <a:endParaRPr lang="en-US"/>
          </a:p>
        </p:txBody>
      </p:sp>
    </p:spTree>
    <p:extLst>
      <p:ext uri="{BB962C8B-B14F-4D97-AF65-F5344CB8AC3E}">
        <p14:creationId xmlns:p14="http://schemas.microsoft.com/office/powerpoint/2010/main" val="3795144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1396A-73E2-4FF3-B2DA-DE2995C767CA}" type="slidenum">
              <a:rPr lang="en-US" smtClean="0"/>
              <a:t>1</a:t>
            </a:fld>
            <a:endParaRPr lang="en-US"/>
          </a:p>
        </p:txBody>
      </p:sp>
    </p:spTree>
    <p:extLst>
      <p:ext uri="{BB962C8B-B14F-4D97-AF65-F5344CB8AC3E}">
        <p14:creationId xmlns:p14="http://schemas.microsoft.com/office/powerpoint/2010/main" val="2064802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Ataxia describes a lack of muscle control or coordination of voluntary movements, such as walking or picking up objects. A sign of an underlying condition, ataxia can affect various movements and create difficulties with speech, eye movement and swallowing.</a:t>
            </a:r>
            <a:endParaRPr lang="en-US" dirty="0"/>
          </a:p>
        </p:txBody>
      </p:sp>
      <p:sp>
        <p:nvSpPr>
          <p:cNvPr id="4" name="Slide Number Placeholder 3"/>
          <p:cNvSpPr>
            <a:spLocks noGrp="1"/>
          </p:cNvSpPr>
          <p:nvPr>
            <p:ph type="sldNum" sz="quarter" idx="10"/>
          </p:nvPr>
        </p:nvSpPr>
        <p:spPr/>
        <p:txBody>
          <a:bodyPr/>
          <a:lstStyle/>
          <a:p>
            <a:fld id="{9A41396A-73E2-4FF3-B2DA-DE2995C767C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309607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1396A-73E2-4FF3-B2DA-DE2995C767C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497095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ysClr val="windowText" lastClr="000000"/>
                </a:solidFill>
                <a:effectLst/>
                <a:uLnTx/>
                <a:uFillTx/>
                <a:latin typeface="+mn-lt"/>
                <a:ea typeface="+mn-ea"/>
                <a:cs typeface="+mn-cs"/>
              </a:rPr>
              <a:t>hemiballism</a:t>
            </a:r>
            <a:r>
              <a:rPr kumimoji="0" lang="en-US" sz="1200" b="0" i="0" u="none" strike="noStrike" kern="1200" cap="none" spc="0" normalizeH="0" baseline="0" noProof="0" dirty="0">
                <a:ln>
                  <a:noFill/>
                </a:ln>
                <a:solidFill>
                  <a:sysClr val="windowText" lastClr="000000"/>
                </a:solidFill>
                <a:effectLst/>
                <a:uLnTx/>
                <a:uFillTx/>
                <a:latin typeface="+mn-lt"/>
                <a:ea typeface="+mn-ea"/>
                <a:cs typeface="+mn-cs"/>
              </a:rPr>
              <a:t> (violent involuntary throwing movements of the limb after a lesion in the contralateral </a:t>
            </a:r>
            <a:r>
              <a:rPr kumimoji="0" lang="en-US" sz="1200" b="0" i="0" u="none" strike="noStrike" kern="1200" cap="none" spc="0" normalizeH="0" baseline="0" noProof="0" dirty="0" err="1">
                <a:ln>
                  <a:noFill/>
                </a:ln>
                <a:solidFill>
                  <a:sysClr val="windowText" lastClr="000000"/>
                </a:solidFill>
                <a:effectLst/>
                <a:uLnTx/>
                <a:uFillTx/>
                <a:latin typeface="+mn-lt"/>
                <a:ea typeface="+mn-ea"/>
                <a:cs typeface="+mn-cs"/>
              </a:rPr>
              <a:t>subthalamic</a:t>
            </a:r>
            <a:r>
              <a:rPr kumimoji="0" lang="en-US" sz="1200" b="0" i="0" u="none" strike="noStrike" kern="1200" cap="none" spc="0" normalizeH="0" baseline="0" noProof="0" dirty="0">
                <a:ln>
                  <a:noFill/>
                </a:ln>
                <a:solidFill>
                  <a:sysClr val="windowText" lastClr="000000"/>
                </a:solidFill>
                <a:effectLst/>
                <a:uLnTx/>
                <a:uFillTx/>
                <a:latin typeface="+mn-lt"/>
                <a:ea typeface="+mn-ea"/>
                <a:cs typeface="+mn-cs"/>
              </a:rPr>
              <a:t> nucleus), Huntington disease (which is an autosomal dominant hyperkinetic disorder characterized by  chorea, dementia and behavioral disturbance).</a:t>
            </a:r>
          </a:p>
        </p:txBody>
      </p:sp>
      <p:sp>
        <p:nvSpPr>
          <p:cNvPr id="4" name="Slide Number Placeholder 3"/>
          <p:cNvSpPr>
            <a:spLocks noGrp="1"/>
          </p:cNvSpPr>
          <p:nvPr>
            <p:ph type="sldNum" sz="quarter" idx="10"/>
          </p:nvPr>
        </p:nvSpPr>
        <p:spPr/>
        <p:txBody>
          <a:bodyPr/>
          <a:lstStyle/>
          <a:p>
            <a:fld id="{9A41396A-73E2-4FF3-B2DA-DE2995C767CA}" type="slidenum">
              <a:rPr lang="en-US" smtClean="0"/>
              <a:t>29</a:t>
            </a:fld>
            <a:endParaRPr lang="en-US"/>
          </a:p>
        </p:txBody>
      </p:sp>
    </p:spTree>
    <p:extLst>
      <p:ext uri="{BB962C8B-B14F-4D97-AF65-F5344CB8AC3E}">
        <p14:creationId xmlns:p14="http://schemas.microsoft.com/office/powerpoint/2010/main" val="297309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 you to perform even so simple a gesture as touching the tip of your nose, it is not enough for your brain to simply command your hand and arm muscles to contract. To make the various segments of your hand and arm deploy smoothly, you need an internal "clock" that can precisely regulate the sequence and duration of the elementary movements of each of these segments. That clock is the cerebellum.</a:t>
            </a:r>
            <a:endParaRPr lang="en-US" dirty="0"/>
          </a:p>
        </p:txBody>
      </p:sp>
      <p:sp>
        <p:nvSpPr>
          <p:cNvPr id="4" name="Slide Number Placeholder 3"/>
          <p:cNvSpPr>
            <a:spLocks noGrp="1"/>
          </p:cNvSpPr>
          <p:nvPr>
            <p:ph type="sldNum" sz="quarter" idx="10"/>
          </p:nvPr>
        </p:nvSpPr>
        <p:spPr/>
        <p:txBody>
          <a:bodyPr/>
          <a:lstStyle/>
          <a:p>
            <a:fld id="{9A41396A-73E2-4FF3-B2DA-DE2995C767CA}" type="slidenum">
              <a:rPr lang="en-US" smtClean="0"/>
              <a:t>3</a:t>
            </a:fld>
            <a:endParaRPr lang="en-US"/>
          </a:p>
        </p:txBody>
      </p:sp>
    </p:spTree>
    <p:extLst>
      <p:ext uri="{BB962C8B-B14F-4D97-AF65-F5344CB8AC3E}">
        <p14:creationId xmlns:p14="http://schemas.microsoft.com/office/powerpoint/2010/main" val="75643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1396A-73E2-4FF3-B2DA-DE2995C767C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39598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 you to perform even so simple a gesture as touching the tip of your nose, it is not enough for your brain to simply command your hand and arm muscles to contract. To make the various segments of your hand and arm deploy smoothly, you need an internal "clock" that can precisely regulate the sequence and duration of the elementary movements of each of these segments. That clock is the cerebellum.</a:t>
            </a:r>
            <a:endParaRPr lang="en-US" dirty="0"/>
          </a:p>
        </p:txBody>
      </p:sp>
      <p:sp>
        <p:nvSpPr>
          <p:cNvPr id="4" name="Slide Number Placeholder 3"/>
          <p:cNvSpPr>
            <a:spLocks noGrp="1"/>
          </p:cNvSpPr>
          <p:nvPr>
            <p:ph type="sldNum" sz="quarter" idx="10"/>
          </p:nvPr>
        </p:nvSpPr>
        <p:spPr/>
        <p:txBody>
          <a:bodyPr/>
          <a:lstStyle/>
          <a:p>
            <a:fld id="{9A41396A-73E2-4FF3-B2DA-DE2995C767C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77173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1396A-73E2-4FF3-B2DA-DE2995C767C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92635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1396A-73E2-4FF3-B2DA-DE2995C767C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697028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1396A-73E2-4FF3-B2DA-DE2995C767C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61403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The cerebellum has also been conceptualized as anterior, middle, and </a:t>
            </a:r>
            <a:r>
              <a:rPr lang="en-US" sz="1200" dirty="0" err="1">
                <a:latin typeface="Arial" panose="020B0604020202020204" pitchFamily="34" charset="0"/>
                <a:cs typeface="Arial" panose="020B0604020202020204" pitchFamily="34" charset="0"/>
              </a:rPr>
              <a:t>ﬂocculonodular</a:t>
            </a:r>
            <a:r>
              <a:rPr lang="en-US" sz="1200" dirty="0">
                <a:latin typeface="Arial" panose="020B0604020202020204" pitchFamily="34" charset="0"/>
                <a:cs typeface="Arial" panose="020B0604020202020204" pitchFamily="34" charset="0"/>
              </a:rPr>
              <a:t> lobes. These subdivisions cannot be directly equated to the subdivisions described above</a:t>
            </a:r>
          </a:p>
        </p:txBody>
      </p:sp>
      <p:sp>
        <p:nvSpPr>
          <p:cNvPr id="4" name="Slide Number Placeholder 3"/>
          <p:cNvSpPr>
            <a:spLocks noGrp="1"/>
          </p:cNvSpPr>
          <p:nvPr>
            <p:ph type="sldNum" sz="quarter" idx="10"/>
          </p:nvPr>
        </p:nvSpPr>
        <p:spPr/>
        <p:txBody>
          <a:bodyPr/>
          <a:lstStyle/>
          <a:p>
            <a:fld id="{9A41396A-73E2-4FF3-B2DA-DE2995C767CA}" type="slidenum">
              <a:rPr lang="en-US" smtClean="0"/>
              <a:t>16</a:t>
            </a:fld>
            <a:endParaRPr lang="en-US"/>
          </a:p>
        </p:txBody>
      </p:sp>
    </p:spTree>
    <p:extLst>
      <p:ext uri="{BB962C8B-B14F-4D97-AF65-F5344CB8AC3E}">
        <p14:creationId xmlns:p14="http://schemas.microsoft.com/office/powerpoint/2010/main" val="1094649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1396A-73E2-4FF3-B2DA-DE2995C767C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81941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4/8/2022</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7111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4/8/2022</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05307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4/8/2022</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5042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4/8/2022</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2752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4/8/2022</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07052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4/8/2022</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66094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4/8/2022</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6034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4/8/2022</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568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4/8/2022</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166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4/8/2022</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2030642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4/8/2022</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83788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4/8/2022</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7395871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5.jp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jpeg"/><Relationship Id="rId9" Type="http://schemas.microsoft.com/office/2007/relationships/diagramDrawing" Target="../diagrams/drawing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4.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0.xml"/><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528175" y="62752"/>
            <a:ext cx="3104673"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a:t>
            </a:r>
            <a:r>
              <a:rPr sz="1412" spc="-4" dirty="0" err="1">
                <a:solidFill>
                  <a:srgbClr val="001F5F"/>
                </a:solidFill>
                <a:latin typeface="Britannic Bold"/>
                <a:cs typeface="Britannic Bold"/>
              </a:rPr>
              <a:t>Zahraa</a:t>
            </a:r>
            <a:r>
              <a:rPr sz="1412" spc="-4" dirty="0">
                <a:solidFill>
                  <a:srgbClr val="001F5F"/>
                </a:solidFill>
                <a:latin typeface="Britannic Bold"/>
                <a:cs typeface="Britannic Bold"/>
              </a:rPr>
              <a:t> </a:t>
            </a:r>
            <a:r>
              <a:rPr sz="1412" dirty="0">
                <a:solidFill>
                  <a:srgbClr val="001F5F"/>
                </a:solidFill>
                <a:latin typeface="Britannic Bold"/>
                <a:cs typeface="Britannic Bold"/>
              </a:rPr>
              <a:t>Medical</a:t>
            </a:r>
            <a:r>
              <a:rPr lang="en-US"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297706" y="6724"/>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276989" y="19722"/>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1" name="Rectangle 10"/>
          <p:cNvSpPr/>
          <p:nvPr/>
        </p:nvSpPr>
        <p:spPr>
          <a:xfrm>
            <a:off x="2325299" y="1412971"/>
            <a:ext cx="8175199" cy="1287468"/>
          </a:xfrm>
          <a:prstGeom prst="rect">
            <a:avLst/>
          </a:prstGeom>
        </p:spPr>
        <p:txBody>
          <a:bodyPr wrap="square">
            <a:spAutoFit/>
          </a:bodyPr>
          <a:lstStyle/>
          <a:p>
            <a:pPr algn="ctr" fontAlgn="base">
              <a:spcBef>
                <a:spcPct val="0"/>
              </a:spcBef>
              <a:spcAft>
                <a:spcPct val="0"/>
              </a:spcAft>
              <a:defRPr/>
            </a:pPr>
            <a:r>
              <a:rPr lang="en-US" sz="2824" b="1" kern="0" dirty="0">
                <a:solidFill>
                  <a:srgbClr val="FF0000"/>
                </a:solidFill>
              </a:rPr>
              <a:t>Extrapyramidal system</a:t>
            </a:r>
          </a:p>
          <a:p>
            <a:pPr algn="ctr" fontAlgn="base">
              <a:spcBef>
                <a:spcPct val="0"/>
              </a:spcBef>
              <a:spcAft>
                <a:spcPct val="0"/>
              </a:spcAft>
              <a:defRPr/>
            </a:pPr>
            <a:r>
              <a:rPr lang="en-US" sz="2824" b="1" kern="0" dirty="0">
                <a:solidFill>
                  <a:srgbClr val="FF0000"/>
                </a:solidFill>
              </a:rPr>
              <a:t>Physiology of Basal Ganglia &amp; Cerebellum</a:t>
            </a:r>
          </a:p>
          <a:p>
            <a:pPr algn="ctr" fontAlgn="base">
              <a:spcBef>
                <a:spcPct val="0"/>
              </a:spcBef>
              <a:spcAft>
                <a:spcPct val="0"/>
              </a:spcAft>
              <a:defRPr/>
            </a:pPr>
            <a:r>
              <a:rPr lang="en-US" sz="2118" b="1" kern="0" dirty="0">
                <a:solidFill>
                  <a:srgbClr val="FF0000"/>
                </a:solidFill>
              </a:rPr>
              <a:t>Session:  </a:t>
            </a:r>
            <a:r>
              <a:rPr lang="en-US" sz="2118" b="1" kern="0" dirty="0">
                <a:solidFill>
                  <a:srgbClr val="000000"/>
                </a:solidFill>
              </a:rPr>
              <a:t>5   </a:t>
            </a:r>
            <a:r>
              <a:rPr lang="en-US" sz="2118" b="1" kern="0" dirty="0">
                <a:solidFill>
                  <a:srgbClr val="FF0000"/>
                </a:solidFill>
              </a:rPr>
              <a:t>Lecture: </a:t>
            </a:r>
            <a:r>
              <a:rPr lang="en-US" sz="2118" b="1" kern="0" dirty="0">
                <a:solidFill>
                  <a:srgbClr val="000000"/>
                </a:solidFill>
              </a:rPr>
              <a:t>1</a:t>
            </a:r>
          </a:p>
        </p:txBody>
      </p:sp>
      <p:sp>
        <p:nvSpPr>
          <p:cNvPr id="12" name="Rectangle 11"/>
          <p:cNvSpPr/>
          <p:nvPr/>
        </p:nvSpPr>
        <p:spPr>
          <a:xfrm>
            <a:off x="3031919" y="690731"/>
            <a:ext cx="6512579" cy="852798"/>
          </a:xfrm>
          <a:prstGeom prst="rect">
            <a:avLst/>
          </a:prstGeom>
        </p:spPr>
        <p:txBody>
          <a:bodyPr wrap="square">
            <a:spAutoFit/>
          </a:bodyPr>
          <a:lstStyle/>
          <a:p>
            <a:pPr algn="ctr" fontAlgn="base">
              <a:spcBef>
                <a:spcPct val="0"/>
              </a:spcBef>
              <a:spcAft>
                <a:spcPct val="0"/>
              </a:spcAft>
              <a:defRPr/>
            </a:pPr>
            <a:r>
              <a:rPr lang="en-US" sz="2471" b="1" kern="0" dirty="0">
                <a:solidFill>
                  <a:srgbClr val="000000"/>
                </a:solidFill>
              </a:rPr>
              <a:t>Academic year 2021-2022</a:t>
            </a:r>
          </a:p>
          <a:p>
            <a:pPr algn="ctr" fontAlgn="base">
              <a:spcBef>
                <a:spcPct val="0"/>
              </a:spcBef>
              <a:spcAft>
                <a:spcPct val="0"/>
              </a:spcAft>
              <a:defRPr/>
            </a:pPr>
            <a:r>
              <a:rPr lang="en-US" sz="2471" b="1" kern="0" dirty="0">
                <a:solidFill>
                  <a:srgbClr val="000000"/>
                </a:solidFill>
              </a:rPr>
              <a:t>3</a:t>
            </a:r>
            <a:r>
              <a:rPr lang="en-US" sz="2471" b="1" kern="0" baseline="30000" dirty="0">
                <a:solidFill>
                  <a:srgbClr val="000000"/>
                </a:solidFill>
              </a:rPr>
              <a:t>rd</a:t>
            </a:r>
            <a:r>
              <a:rPr lang="en-US" sz="2471" b="1" kern="0" dirty="0">
                <a:solidFill>
                  <a:srgbClr val="000000"/>
                </a:solidFill>
              </a:rPr>
              <a:t> year S6</a:t>
            </a: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516" y="5831502"/>
            <a:ext cx="445079" cy="42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544" y="6407097"/>
            <a:ext cx="479051" cy="387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65129" y="5796535"/>
            <a:ext cx="8830015" cy="646331"/>
          </a:xfrm>
          <a:prstGeom prst="rect">
            <a:avLst/>
          </a:prstGeom>
          <a:noFill/>
        </p:spPr>
        <p:txBody>
          <a:bodyPr wrap="square" rtlCol="0">
            <a:spAutoFit/>
          </a:bodyPr>
          <a:lstStyle/>
          <a:p>
            <a:r>
              <a:rPr lang="en-US" b="1" dirty="0"/>
              <a:t>Guyton and Hall Textbook of Medical Physiology, 12th Ed  CHAPTER 57</a:t>
            </a:r>
          </a:p>
          <a:p>
            <a:endParaRPr lang="en-US" dirty="0"/>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10268" y="6031886"/>
            <a:ext cx="1081732" cy="839932"/>
          </a:xfrm>
          <a:prstGeom prst="rect">
            <a:avLst/>
          </a:prstGeom>
        </p:spPr>
      </p:pic>
      <p:sp>
        <p:nvSpPr>
          <p:cNvPr id="18" name="Rectangle 17">
            <a:extLst>
              <a:ext uri="{FF2B5EF4-FFF2-40B4-BE49-F238E27FC236}">
                <a16:creationId xmlns:a16="http://schemas.microsoft.com/office/drawing/2014/main" id="{2A75DBFC-0673-4782-B6C9-267246377D46}"/>
              </a:ext>
            </a:extLst>
          </p:cNvPr>
          <p:cNvSpPr/>
          <p:nvPr/>
        </p:nvSpPr>
        <p:spPr>
          <a:xfrm>
            <a:off x="927175" y="2397189"/>
            <a:ext cx="9879071" cy="5315061"/>
          </a:xfrm>
          <a:prstGeom prst="rect">
            <a:avLst/>
          </a:prstGeom>
        </p:spPr>
        <p:txBody>
          <a:bodyPr wrap="square" lIns="82058" tIns="41029" rIns="82058" bIns="41029">
            <a:spAutoFit/>
          </a:bodyPr>
          <a:lstStyle/>
          <a:p>
            <a:pPr algn="l" fontAlgn="base">
              <a:spcBef>
                <a:spcPct val="0"/>
              </a:spcBef>
              <a:spcAft>
                <a:spcPct val="0"/>
              </a:spcAft>
            </a:pPr>
            <a:r>
              <a:rPr lang="en-US" sz="2000" b="1" dirty="0">
                <a:solidFill>
                  <a:srgbClr val="000000"/>
                </a:solidFill>
                <a:latin typeface="Arial" panose="020B0604020202020204" pitchFamily="34" charset="0"/>
                <a:cs typeface="Arial" panose="020B0604020202020204" pitchFamily="34" charset="0"/>
              </a:rPr>
              <a:t>Module staff:</a:t>
            </a:r>
          </a:p>
          <a:p>
            <a:pPr algn="l" fontAlgn="base">
              <a:spcBef>
                <a:spcPct val="0"/>
              </a:spcBef>
              <a:spcAft>
                <a:spcPct val="0"/>
              </a:spcAft>
            </a:pPr>
            <a:r>
              <a:rPr lang="en-US" sz="2000" dirty="0">
                <a:solidFill>
                  <a:srgbClr val="000000"/>
                </a:solidFill>
                <a:latin typeface="Arial" panose="020B0604020202020204" pitchFamily="34" charset="0"/>
                <a:cs typeface="Arial" panose="020B0604020202020204" pitchFamily="34" charset="0"/>
              </a:rPr>
              <a:t>Dr. Mohammed </a:t>
            </a:r>
            <a:r>
              <a:rPr lang="en-US" sz="2000" dirty="0" err="1">
                <a:solidFill>
                  <a:srgbClr val="000000"/>
                </a:solidFill>
                <a:latin typeface="Arial" panose="020B0604020202020204" pitchFamily="34" charset="0"/>
                <a:cs typeface="Arial" panose="020B0604020202020204" pitchFamily="34" charset="0"/>
              </a:rPr>
              <a:t>yas</a:t>
            </a:r>
            <a:r>
              <a:rPr lang="en-US" sz="2000" dirty="0">
                <a:solidFill>
                  <a:srgbClr val="000000"/>
                </a:solidFill>
                <a:latin typeface="Arial" panose="020B0604020202020204" pitchFamily="34" charset="0"/>
                <a:cs typeface="Arial" panose="020B0604020202020204" pitchFamily="34" charset="0"/>
              </a:rPr>
              <a:t> Mohammed</a:t>
            </a:r>
          </a:p>
          <a:p>
            <a:pPr algn="l" fontAlgn="base">
              <a:spcBef>
                <a:spcPct val="0"/>
              </a:spcBef>
              <a:spcAft>
                <a:spcPct val="0"/>
              </a:spcAft>
            </a:pPr>
            <a:r>
              <a:rPr lang="en-US" sz="2000" dirty="0" err="1">
                <a:solidFill>
                  <a:srgbClr val="FF0000"/>
                </a:solidFill>
                <a:latin typeface="Arial" panose="020B0604020202020204" pitchFamily="34" charset="0"/>
                <a:cs typeface="Arial" panose="020B0604020202020204" pitchFamily="34" charset="0"/>
              </a:rPr>
              <a:t>Dr.Nehaya</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Mnahi</a:t>
            </a:r>
            <a:r>
              <a:rPr lang="en-US" sz="2000" dirty="0">
                <a:solidFill>
                  <a:srgbClr val="FF0000"/>
                </a:solidFill>
                <a:latin typeface="Arial" panose="020B0604020202020204" pitchFamily="34" charset="0"/>
                <a:cs typeface="Arial" panose="020B0604020202020204" pitchFamily="34" charset="0"/>
              </a:rPr>
              <a:t> Al-</a:t>
            </a:r>
            <a:r>
              <a:rPr lang="en-US" sz="2000" dirty="0" err="1">
                <a:solidFill>
                  <a:srgbClr val="FF0000"/>
                </a:solidFill>
                <a:latin typeface="Arial" panose="020B0604020202020204" pitchFamily="34" charset="0"/>
                <a:cs typeface="Arial" panose="020B0604020202020204" pitchFamily="34" charset="0"/>
              </a:rPr>
              <a:t>Aubody</a:t>
            </a:r>
            <a:endParaRPr lang="en-US" sz="2000" dirty="0">
              <a:solidFill>
                <a:srgbClr val="FF0000"/>
              </a:solidFill>
              <a:latin typeface="Arial" panose="020B0604020202020204" pitchFamily="34" charset="0"/>
              <a:cs typeface="Arial" panose="020B0604020202020204" pitchFamily="34" charset="0"/>
            </a:endParaRPr>
          </a:p>
          <a:p>
            <a:pPr algn="l" fontAlgn="base">
              <a:spcBef>
                <a:spcPct val="0"/>
              </a:spcBef>
              <a:spcAft>
                <a:spcPct val="0"/>
              </a:spcAft>
            </a:pPr>
            <a:r>
              <a:rPr lang="en-US" sz="2000" dirty="0" err="1">
                <a:solidFill>
                  <a:srgbClr val="000000"/>
                </a:solidFill>
                <a:latin typeface="Arial" panose="020B0604020202020204" pitchFamily="34" charset="0"/>
                <a:cs typeface="Arial" panose="020B0604020202020204" pitchFamily="34" charset="0"/>
              </a:rPr>
              <a:t>Dr.Wisam</a:t>
            </a:r>
            <a:r>
              <a:rPr lang="en-US" sz="2000" dirty="0">
                <a:solidFill>
                  <a:srgbClr val="000000"/>
                </a:solidFill>
                <a:latin typeface="Arial" panose="020B0604020202020204" pitchFamily="34" charset="0"/>
                <a:cs typeface="Arial" panose="020B0604020202020204" pitchFamily="34" charset="0"/>
              </a:rPr>
              <a:t> Abdullah </a:t>
            </a:r>
            <a:r>
              <a:rPr lang="en-US" sz="2000" dirty="0" err="1">
                <a:solidFill>
                  <a:srgbClr val="000000"/>
                </a:solidFill>
                <a:latin typeface="Arial" panose="020B0604020202020204" pitchFamily="34" charset="0"/>
                <a:cs typeface="Arial" panose="020B0604020202020204" pitchFamily="34" charset="0"/>
              </a:rPr>
              <a:t>Jasim</a:t>
            </a:r>
            <a:endParaRPr lang="en-US" sz="2000" dirty="0">
              <a:solidFill>
                <a:srgbClr val="000000"/>
              </a:solidFill>
              <a:latin typeface="Arial" panose="020B0604020202020204" pitchFamily="34" charset="0"/>
              <a:cs typeface="Arial" panose="020B0604020202020204" pitchFamily="34" charset="0"/>
            </a:endParaRPr>
          </a:p>
          <a:p>
            <a:pPr algn="l" fontAlgn="base">
              <a:spcBef>
                <a:spcPct val="0"/>
              </a:spcBef>
              <a:spcAft>
                <a:spcPct val="0"/>
              </a:spcAft>
            </a:pPr>
            <a:r>
              <a:rPr lang="en-US" sz="2000" dirty="0" err="1">
                <a:solidFill>
                  <a:srgbClr val="000000"/>
                </a:solidFill>
                <a:latin typeface="Arial" panose="020B0604020202020204" pitchFamily="34" charset="0"/>
                <a:cs typeface="Arial" panose="020B0604020202020204" pitchFamily="34" charset="0"/>
              </a:rPr>
              <a:t>Dr.Abulrazzaq</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jasim</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amir</a:t>
            </a:r>
            <a:r>
              <a:rPr lang="en-US" sz="2000" dirty="0">
                <a:solidFill>
                  <a:srgbClr val="000000"/>
                </a:solidFill>
                <a:latin typeface="Arial" panose="020B0604020202020204" pitchFamily="34" charset="0"/>
                <a:cs typeface="Arial" panose="020B0604020202020204" pitchFamily="34" charset="0"/>
              </a:rPr>
              <a:t> </a:t>
            </a:r>
          </a:p>
          <a:p>
            <a:pPr algn="l" fontAlgn="base">
              <a:spcBef>
                <a:spcPct val="0"/>
              </a:spcBef>
              <a:spcAft>
                <a:spcPct val="0"/>
              </a:spcAft>
            </a:pPr>
            <a:r>
              <a:rPr lang="en-US" sz="2000" dirty="0">
                <a:solidFill>
                  <a:srgbClr val="000000"/>
                </a:solidFill>
                <a:latin typeface="Arial" panose="020B0604020202020204" pitchFamily="34" charset="0"/>
                <a:cs typeface="Arial" panose="020B0604020202020204" pitchFamily="34" charset="0"/>
              </a:rPr>
              <a:t>Dr. Nada </a:t>
            </a:r>
            <a:r>
              <a:rPr lang="en-US" sz="2000" dirty="0" err="1">
                <a:solidFill>
                  <a:srgbClr val="000000"/>
                </a:solidFill>
                <a:latin typeface="Arial" panose="020B0604020202020204" pitchFamily="34" charset="0"/>
                <a:cs typeface="Arial" panose="020B0604020202020204" pitchFamily="34" charset="0"/>
              </a:rPr>
              <a:t>Hashim</a:t>
            </a:r>
            <a:r>
              <a:rPr lang="en-US" sz="2000" dirty="0">
                <a:solidFill>
                  <a:srgbClr val="000000"/>
                </a:solidFill>
                <a:latin typeface="Arial" panose="020B0604020202020204" pitchFamily="34" charset="0"/>
                <a:cs typeface="Arial" panose="020B0604020202020204" pitchFamily="34" charset="0"/>
              </a:rPr>
              <a:t> Al-</a:t>
            </a:r>
            <a:r>
              <a:rPr lang="en-US" sz="2000" dirty="0" err="1">
                <a:solidFill>
                  <a:srgbClr val="000000"/>
                </a:solidFill>
                <a:latin typeface="Arial" panose="020B0604020202020204" pitchFamily="34" charset="0"/>
                <a:cs typeface="Arial" panose="020B0604020202020204" pitchFamily="34" charset="0"/>
              </a:rPr>
              <a:t>Jassim</a:t>
            </a:r>
            <a:endParaRPr lang="en-US" sz="2000" dirty="0">
              <a:solidFill>
                <a:srgbClr val="000000"/>
              </a:solidFill>
              <a:latin typeface="Arial" panose="020B0604020202020204" pitchFamily="34" charset="0"/>
              <a:cs typeface="Arial" panose="020B0604020202020204" pitchFamily="34" charset="0"/>
            </a:endParaRPr>
          </a:p>
          <a:p>
            <a:pPr algn="l" fontAlgn="base">
              <a:spcBef>
                <a:spcPct val="0"/>
              </a:spcBef>
              <a:spcAft>
                <a:spcPct val="0"/>
              </a:spcAft>
            </a:pPr>
            <a:r>
              <a:rPr lang="en-US" sz="2000" dirty="0">
                <a:solidFill>
                  <a:srgbClr val="000000"/>
                </a:solidFill>
                <a:latin typeface="Arial" panose="020B0604020202020204" pitchFamily="34" charset="0"/>
                <a:cs typeface="Arial" panose="020B0604020202020204" pitchFamily="34" charset="0"/>
              </a:rPr>
              <a:t>Dr. </a:t>
            </a:r>
            <a:r>
              <a:rPr lang="en-US" sz="2000" dirty="0" err="1">
                <a:solidFill>
                  <a:srgbClr val="000000"/>
                </a:solidFill>
                <a:latin typeface="Arial" panose="020B0604020202020204" pitchFamily="34" charset="0"/>
                <a:cs typeface="Arial" panose="020B0604020202020204" pitchFamily="34" charset="0"/>
              </a:rPr>
              <a:t>Raghda</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S.Al-Najjar</a:t>
            </a:r>
            <a:endParaRPr lang="en-US" sz="2000" dirty="0">
              <a:solidFill>
                <a:srgbClr val="000000"/>
              </a:solidFill>
              <a:latin typeface="Arial" panose="020B0604020202020204" pitchFamily="34" charset="0"/>
              <a:cs typeface="Arial" panose="020B0604020202020204" pitchFamily="34" charset="0"/>
            </a:endParaRPr>
          </a:p>
          <a:p>
            <a:pPr algn="l" fontAlgn="base">
              <a:spcBef>
                <a:spcPct val="0"/>
              </a:spcBef>
              <a:spcAft>
                <a:spcPct val="0"/>
              </a:spcAft>
            </a:pPr>
            <a:r>
              <a:rPr lang="en-US" sz="2000" dirty="0">
                <a:solidFill>
                  <a:srgbClr val="000000"/>
                </a:solidFill>
                <a:latin typeface="Arial" panose="020B0604020202020204" pitchFamily="34" charset="0"/>
                <a:cs typeface="Arial" panose="020B0604020202020204" pitchFamily="34" charset="0"/>
              </a:rPr>
              <a:t>Dr. </a:t>
            </a:r>
            <a:r>
              <a:rPr lang="en-US" sz="2000" dirty="0" err="1">
                <a:solidFill>
                  <a:srgbClr val="000000"/>
                </a:solidFill>
                <a:latin typeface="Arial" panose="020B0604020202020204" pitchFamily="34" charset="0"/>
                <a:cs typeface="Arial" panose="020B0604020202020204" pitchFamily="34" charset="0"/>
              </a:rPr>
              <a:t>Ansam</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Munadhel</a:t>
            </a:r>
            <a:r>
              <a:rPr lang="en-US" sz="2000" dirty="0">
                <a:solidFill>
                  <a:srgbClr val="000000"/>
                </a:solidFill>
                <a:latin typeface="Arial" panose="020B0604020202020204" pitchFamily="34" charset="0"/>
                <a:cs typeface="Arial" panose="020B0604020202020204" pitchFamily="34" charset="0"/>
              </a:rPr>
              <a:t> Hussein</a:t>
            </a:r>
          </a:p>
          <a:p>
            <a:pPr algn="l" fontAlgn="base">
              <a:spcBef>
                <a:spcPct val="0"/>
              </a:spcBef>
              <a:spcAft>
                <a:spcPct val="0"/>
              </a:spcAft>
            </a:pPr>
            <a:r>
              <a:rPr lang="en-US" sz="2000" dirty="0">
                <a:solidFill>
                  <a:srgbClr val="000000"/>
                </a:solidFill>
                <a:latin typeface="Arial" panose="020B0604020202020204" pitchFamily="34" charset="0"/>
                <a:cs typeface="Arial" panose="020B0604020202020204" pitchFamily="34" charset="0"/>
              </a:rPr>
              <a:t>Dr. Ahmed Bader</a:t>
            </a:r>
          </a:p>
          <a:p>
            <a:pPr algn="l" fontAlgn="base">
              <a:spcBef>
                <a:spcPct val="0"/>
              </a:spcBef>
              <a:spcAft>
                <a:spcPct val="0"/>
              </a:spcAft>
            </a:pPr>
            <a:endParaRPr lang="en-US" sz="2000" b="1" dirty="0">
              <a:solidFill>
                <a:srgbClr val="000000"/>
              </a:solidFill>
              <a:latin typeface="Arial" panose="020B0604020202020204" pitchFamily="34" charset="0"/>
              <a:cs typeface="Arial" panose="020B0604020202020204" pitchFamily="34" charset="0"/>
            </a:endParaRPr>
          </a:p>
          <a:p>
            <a:pPr algn="l" fontAlgn="base">
              <a:spcBef>
                <a:spcPct val="0"/>
              </a:spcBef>
              <a:spcAft>
                <a:spcPct val="0"/>
              </a:spcAft>
            </a:pPr>
            <a:endParaRPr lang="en-US" sz="2000" b="1" dirty="0">
              <a:solidFill>
                <a:srgbClr val="000000"/>
              </a:solidFill>
              <a:latin typeface="Arial" panose="020B0604020202020204" pitchFamily="34" charset="0"/>
              <a:cs typeface="Arial" panose="020B0604020202020204" pitchFamily="34" charset="0"/>
            </a:endParaRPr>
          </a:p>
          <a:p>
            <a:pPr algn="l" fontAlgn="base">
              <a:spcBef>
                <a:spcPct val="0"/>
              </a:spcBef>
              <a:spcAft>
                <a:spcPct val="0"/>
              </a:spcAft>
            </a:pPr>
            <a:endParaRPr lang="en-US" sz="2000" b="1" dirty="0">
              <a:solidFill>
                <a:srgbClr val="000000"/>
              </a:solidFill>
              <a:latin typeface="Arial" panose="020B0604020202020204" pitchFamily="34" charset="0"/>
              <a:cs typeface="Arial" panose="020B0604020202020204" pitchFamily="34" charset="0"/>
            </a:endParaRPr>
          </a:p>
          <a:p>
            <a:pPr algn="l" fontAlgn="base">
              <a:spcBef>
                <a:spcPct val="0"/>
              </a:spcBef>
              <a:spcAft>
                <a:spcPct val="0"/>
              </a:spcAft>
            </a:pPr>
            <a:endParaRPr lang="en-US" sz="2000" b="1" dirty="0">
              <a:solidFill>
                <a:srgbClr val="000000"/>
              </a:solidFill>
              <a:latin typeface="Arial" panose="020B0604020202020204" pitchFamily="34" charset="0"/>
              <a:cs typeface="Arial" panose="020B0604020202020204" pitchFamily="34" charset="0"/>
            </a:endParaRPr>
          </a:p>
          <a:p>
            <a:pPr fontAlgn="base">
              <a:spcBef>
                <a:spcPct val="0"/>
              </a:spcBef>
              <a:spcAft>
                <a:spcPct val="0"/>
              </a:spcAft>
            </a:pPr>
            <a:r>
              <a:rPr lang="en-GB" sz="2000" dirty="0">
                <a:solidFill>
                  <a:prstClr val="black"/>
                </a:solidFill>
                <a:cs typeface="Arial" panose="020B0604020202020204" pitchFamily="34" charset="0"/>
              </a:rPr>
              <a:t>For more discussion, questions or cases need help  please post to the session group</a:t>
            </a:r>
            <a:endParaRPr lang="ar-IQ" sz="2000" dirty="0">
              <a:solidFill>
                <a:prstClr val="black"/>
              </a:solidFill>
            </a:endParaRPr>
          </a:p>
          <a:p>
            <a:pPr algn="l" fontAlgn="base">
              <a:spcBef>
                <a:spcPct val="0"/>
              </a:spcBef>
              <a:spcAft>
                <a:spcPct val="0"/>
              </a:spcAft>
            </a:pPr>
            <a:endParaRPr lang="en-US" sz="2000" dirty="0">
              <a:solidFill>
                <a:srgbClr val="000000"/>
              </a:solidFill>
              <a:latin typeface="Arial" panose="020B0604020202020204" pitchFamily="34" charset="0"/>
              <a:cs typeface="Arial" panose="020B0604020202020204" pitchFamily="34" charset="0"/>
            </a:endParaRPr>
          </a:p>
          <a:p>
            <a:pPr algn="l" fontAlgn="base">
              <a:spcBef>
                <a:spcPct val="0"/>
              </a:spcBef>
              <a:spcAft>
                <a:spcPct val="0"/>
              </a:spcAft>
            </a:pPr>
            <a:endParaRPr lang="en-US" sz="2000" dirty="0">
              <a:solidFill>
                <a:srgbClr val="000000"/>
              </a:solidFill>
              <a:latin typeface="Arial" panose="020B0604020202020204" pitchFamily="34" charset="0"/>
              <a:cs typeface="Arial" panose="020B0604020202020204" pitchFamily="34" charset="0"/>
            </a:endParaRPr>
          </a:p>
          <a:p>
            <a:pPr algn="l" fontAlgn="base">
              <a:spcBef>
                <a:spcPct val="0"/>
              </a:spcBef>
              <a:spcAft>
                <a:spcPct val="0"/>
              </a:spcAft>
            </a:pPr>
            <a:endParaRPr 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6048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308407" y="941599"/>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LO2</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9" name="Rectangle 8"/>
          <p:cNvSpPr/>
          <p:nvPr/>
        </p:nvSpPr>
        <p:spPr>
          <a:xfrm>
            <a:off x="824777" y="1038545"/>
            <a:ext cx="9843223" cy="3970318"/>
          </a:xfrm>
          <a:prstGeom prst="rect">
            <a:avLst/>
          </a:prstGeom>
        </p:spPr>
        <p:txBody>
          <a:bodyPr wrap="square">
            <a:spAutoFit/>
          </a:bodyPr>
          <a:lstStyle/>
          <a:p>
            <a:r>
              <a:rPr lang="en-US" sz="2800" b="1" dirty="0">
                <a:solidFill>
                  <a:srgbClr val="C00000"/>
                </a:solidFill>
                <a:latin typeface="Arial" panose="020B0604020202020204" pitchFamily="34" charset="0"/>
                <a:cs typeface="Arial" panose="020B0604020202020204" pitchFamily="34" charset="0"/>
              </a:rPr>
              <a:t>AFFERENT-EFFERENT CIRCUIT (CEREBRO- CEREBELLO-CEREBRAL CONNECTIONS) </a:t>
            </a:r>
          </a:p>
          <a:p>
            <a:endParaRPr lang="en-US" sz="2800" b="1" dirty="0">
              <a:solidFill>
                <a:srgbClr val="C00000"/>
              </a:solidFill>
              <a:latin typeface="Arial" panose="020B0604020202020204" pitchFamily="34" charset="0"/>
              <a:cs typeface="Arial" panose="020B0604020202020204" pitchFamily="34" charset="0"/>
            </a:endParaRPr>
          </a:p>
          <a:p>
            <a:r>
              <a:rPr lang="en-US" sz="2800" dirty="0">
                <a:solidFill>
                  <a:srgbClr val="000000"/>
                </a:solidFill>
                <a:latin typeface="Arial" panose="020B0604020202020204" pitchFamily="34" charset="0"/>
                <a:cs typeface="Arial" panose="020B0604020202020204" pitchFamily="34" charset="0"/>
              </a:rPr>
              <a:t>Afferent-efferent circuit is an important neuronal pathway, involved in cerebellar control of voluntary movements, initiated by the </a:t>
            </a:r>
            <a:r>
              <a:rPr lang="en-US" sz="2800" dirty="0">
                <a:solidFill>
                  <a:srgbClr val="FF0000"/>
                </a:solidFill>
                <a:latin typeface="Arial" panose="020B0604020202020204" pitchFamily="34" charset="0"/>
                <a:cs typeface="Arial" panose="020B0604020202020204" pitchFamily="34" charset="0"/>
              </a:rPr>
              <a:t>motor area of cerebral cortex</a:t>
            </a:r>
            <a:r>
              <a:rPr lang="en-US" sz="2800" dirty="0">
                <a:solidFill>
                  <a:srgbClr val="000000"/>
                </a:solidFill>
                <a:latin typeface="Arial" panose="020B0604020202020204" pitchFamily="34" charset="0"/>
                <a:cs typeface="Arial" panose="020B0604020202020204" pitchFamily="34" charset="0"/>
              </a:rPr>
              <a:t>. </a:t>
            </a:r>
          </a:p>
          <a:p>
            <a:r>
              <a:rPr lang="en-US" sz="2800" dirty="0">
                <a:solidFill>
                  <a:srgbClr val="000000"/>
                </a:solidFill>
                <a:latin typeface="Arial" panose="020B0604020202020204" pitchFamily="34" charset="0"/>
                <a:cs typeface="Arial" panose="020B0604020202020204" pitchFamily="34" charset="0"/>
              </a:rPr>
              <a:t>This pathway includes two tracts:</a:t>
            </a:r>
          </a:p>
          <a:p>
            <a:endParaRPr lang="en-US" sz="2800" dirty="0">
              <a:solidFill>
                <a:srgbClr val="000000"/>
              </a:solidFill>
              <a:latin typeface="Arial" panose="020B0604020202020204" pitchFamily="34" charset="0"/>
              <a:cs typeface="Arial" panose="020B0604020202020204" pitchFamily="34" charset="0"/>
            </a:endParaRPr>
          </a:p>
          <a:p>
            <a:r>
              <a:rPr lang="en-US" sz="2800" dirty="0">
                <a:solidFill>
                  <a:srgbClr val="000000"/>
                </a:solidFill>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10" name="Rounded Rectangle 9"/>
          <p:cNvSpPr/>
          <p:nvPr/>
        </p:nvSpPr>
        <p:spPr>
          <a:xfrm>
            <a:off x="2353917" y="4378169"/>
            <a:ext cx="7407965" cy="980661"/>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rial" panose="020B0604020202020204" pitchFamily="34" charset="0"/>
                <a:cs typeface="Arial" panose="020B0604020202020204" pitchFamily="34" charset="0"/>
              </a:rPr>
              <a:t>1. </a:t>
            </a:r>
            <a:r>
              <a:rPr lang="en-US" sz="2800" b="1" dirty="0" err="1">
                <a:solidFill>
                  <a:srgbClr val="002060"/>
                </a:solidFill>
                <a:latin typeface="Arial" panose="020B0604020202020204" pitchFamily="34" charset="0"/>
                <a:cs typeface="Arial" panose="020B0604020202020204" pitchFamily="34" charset="0"/>
              </a:rPr>
              <a:t>Cerebropontocerebellar</a:t>
            </a:r>
            <a:r>
              <a:rPr lang="en-US" sz="2800" b="1" dirty="0">
                <a:solidFill>
                  <a:srgbClr val="002060"/>
                </a:solidFill>
                <a:latin typeface="Arial" panose="020B0604020202020204" pitchFamily="34" charset="0"/>
                <a:cs typeface="Arial" panose="020B0604020202020204" pitchFamily="34" charset="0"/>
              </a:rPr>
              <a:t> tract</a:t>
            </a:r>
            <a:endParaRPr lang="en-US" sz="2800" b="1" dirty="0">
              <a:solidFill>
                <a:srgbClr val="002060"/>
              </a:solidFill>
            </a:endParaRPr>
          </a:p>
        </p:txBody>
      </p:sp>
      <p:sp>
        <p:nvSpPr>
          <p:cNvPr id="13" name="Rounded Rectangle 12"/>
          <p:cNvSpPr/>
          <p:nvPr/>
        </p:nvSpPr>
        <p:spPr>
          <a:xfrm>
            <a:off x="2353917" y="5527737"/>
            <a:ext cx="7407965" cy="980661"/>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rial" panose="020B0604020202020204" pitchFamily="34" charset="0"/>
                <a:cs typeface="Arial" panose="020B0604020202020204" pitchFamily="34" charset="0"/>
              </a:rPr>
              <a:t>2. </a:t>
            </a:r>
            <a:r>
              <a:rPr lang="en-US" sz="2800" b="1" dirty="0" err="1">
                <a:solidFill>
                  <a:srgbClr val="002060"/>
                </a:solidFill>
                <a:latin typeface="Arial" panose="020B0604020202020204" pitchFamily="34" charset="0"/>
                <a:cs typeface="Arial" panose="020B0604020202020204" pitchFamily="34" charset="0"/>
              </a:rPr>
              <a:t>Dentatorubrothalamocortical</a:t>
            </a:r>
            <a:r>
              <a:rPr lang="en-US" sz="2800" b="1" dirty="0">
                <a:solidFill>
                  <a:srgbClr val="002060"/>
                </a:solidFill>
                <a:latin typeface="Arial" panose="020B0604020202020204" pitchFamily="34" charset="0"/>
                <a:cs typeface="Arial" panose="020B0604020202020204" pitchFamily="34" charset="0"/>
              </a:rPr>
              <a:t> tract.</a:t>
            </a:r>
            <a:endParaRPr lang="en-US" sz="2800" b="1" dirty="0">
              <a:solidFill>
                <a:srgbClr val="002060"/>
              </a:solidFill>
            </a:endParaRPr>
          </a:p>
        </p:txBody>
      </p:sp>
    </p:spTree>
    <p:extLst>
      <p:ext uri="{BB962C8B-B14F-4D97-AF65-F5344CB8AC3E}">
        <p14:creationId xmlns:p14="http://schemas.microsoft.com/office/powerpoint/2010/main" val="607244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8803" t="29372" r="30327" b="32173"/>
          <a:stretch/>
        </p:blipFill>
        <p:spPr>
          <a:xfrm>
            <a:off x="7036904" y="2277757"/>
            <a:ext cx="4982818" cy="4117321"/>
          </a:xfrm>
          <a:prstGeom prst="rect">
            <a:avLst/>
          </a:prstGeom>
        </p:spPr>
      </p:pic>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308407" y="941599"/>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LO2</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9" name="Rectangle 8"/>
          <p:cNvSpPr/>
          <p:nvPr/>
        </p:nvSpPr>
        <p:spPr>
          <a:xfrm>
            <a:off x="946721" y="2464517"/>
            <a:ext cx="6090183" cy="3970318"/>
          </a:xfrm>
          <a:prstGeom prst="rect">
            <a:avLst/>
          </a:prstGeom>
        </p:spPr>
        <p:txBody>
          <a:bodyPr wrap="square">
            <a:spAutoFit/>
          </a:bodyPr>
          <a:lstStyle/>
          <a:p>
            <a:r>
              <a:rPr lang="en-US" sz="2800" dirty="0">
                <a:solidFill>
                  <a:srgbClr val="000000"/>
                </a:solidFill>
                <a:latin typeface="Arial" panose="020B0604020202020204" pitchFamily="34" charset="0"/>
                <a:cs typeface="Arial" panose="020B0604020202020204" pitchFamily="34" charset="0"/>
              </a:rPr>
              <a:t>Fibers from motor areas 4 and 6 in frontal lobe of cerebral cortex enter the pontine nuclei. These fibers are called </a:t>
            </a:r>
            <a:r>
              <a:rPr lang="en-US" sz="2800" dirty="0" err="1">
                <a:solidFill>
                  <a:srgbClr val="C00000"/>
                </a:solidFill>
                <a:latin typeface="Arial" panose="020B0604020202020204" pitchFamily="34" charset="0"/>
                <a:cs typeface="Arial" panose="020B0604020202020204" pitchFamily="34" charset="0"/>
              </a:rPr>
              <a:t>corticopontine</a:t>
            </a:r>
            <a:r>
              <a:rPr lang="en-US" sz="2800" dirty="0">
                <a:solidFill>
                  <a:srgbClr val="C00000"/>
                </a:solidFill>
                <a:latin typeface="Arial" panose="020B0604020202020204" pitchFamily="34" charset="0"/>
                <a:cs typeface="Arial" panose="020B0604020202020204" pitchFamily="34" charset="0"/>
              </a:rPr>
              <a:t> fibers.</a:t>
            </a:r>
            <a:r>
              <a:rPr lang="en-US" sz="2800" dirty="0">
                <a:solidFill>
                  <a:srgbClr val="000000"/>
                </a:solidFill>
                <a:latin typeface="Arial" panose="020B0604020202020204" pitchFamily="34" charset="0"/>
                <a:cs typeface="Arial" panose="020B0604020202020204" pitchFamily="34" charset="0"/>
              </a:rPr>
              <a:t> </a:t>
            </a:r>
          </a:p>
          <a:p>
            <a:r>
              <a:rPr lang="en-US" sz="2800" dirty="0">
                <a:solidFill>
                  <a:srgbClr val="000000"/>
                </a:solidFill>
                <a:latin typeface="Arial" panose="020B0604020202020204" pitchFamily="34" charset="0"/>
                <a:cs typeface="Arial" panose="020B0604020202020204" pitchFamily="34" charset="0"/>
              </a:rPr>
              <a:t>From pontine nuclei, the pontocerebellar fibers arise and pass through middle cerebellar peduncle of the opposite side and terminate in the cerebellar cortex.  </a:t>
            </a:r>
            <a:endParaRPr lang="en-US" sz="2800" dirty="0">
              <a:latin typeface="Arial" panose="020B0604020202020204" pitchFamily="34" charset="0"/>
              <a:cs typeface="Arial" panose="020B0604020202020204" pitchFamily="34" charset="0"/>
            </a:endParaRPr>
          </a:p>
        </p:txBody>
      </p:sp>
      <p:sp>
        <p:nvSpPr>
          <p:cNvPr id="13" name="Rounded Rectangle 12"/>
          <p:cNvSpPr/>
          <p:nvPr/>
        </p:nvSpPr>
        <p:spPr>
          <a:xfrm>
            <a:off x="977243" y="1086217"/>
            <a:ext cx="7407965" cy="980661"/>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rial" panose="020B0604020202020204" pitchFamily="34" charset="0"/>
                <a:cs typeface="Arial" panose="020B0604020202020204" pitchFamily="34" charset="0"/>
              </a:rPr>
              <a:t>1. </a:t>
            </a:r>
            <a:r>
              <a:rPr lang="en-US" sz="2800" b="1" dirty="0" err="1">
                <a:solidFill>
                  <a:srgbClr val="002060"/>
                </a:solidFill>
                <a:latin typeface="Arial" panose="020B0604020202020204" pitchFamily="34" charset="0"/>
                <a:cs typeface="Arial" panose="020B0604020202020204" pitchFamily="34" charset="0"/>
              </a:rPr>
              <a:t>Cerebropontocerebellar</a:t>
            </a:r>
            <a:r>
              <a:rPr lang="en-US" sz="2800" b="1" dirty="0">
                <a:solidFill>
                  <a:srgbClr val="002060"/>
                </a:solidFill>
                <a:latin typeface="Arial" panose="020B0604020202020204" pitchFamily="34" charset="0"/>
                <a:cs typeface="Arial" panose="020B0604020202020204" pitchFamily="34" charset="0"/>
              </a:rPr>
              <a:t> tract</a:t>
            </a:r>
            <a:endParaRPr lang="en-US" sz="2800" b="1" dirty="0">
              <a:solidFill>
                <a:srgbClr val="002060"/>
              </a:solidFill>
            </a:endParaRPr>
          </a:p>
        </p:txBody>
      </p:sp>
    </p:spTree>
    <p:extLst>
      <p:ext uri="{BB962C8B-B14F-4D97-AF65-F5344CB8AC3E}">
        <p14:creationId xmlns:p14="http://schemas.microsoft.com/office/powerpoint/2010/main" val="3078582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14189" y="2418343"/>
            <a:ext cx="4986960" cy="4115157"/>
          </a:xfrm>
          <a:prstGeom prst="rect">
            <a:avLst/>
          </a:prstGeom>
        </p:spPr>
      </p:pic>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308407" y="941599"/>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LO2</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9" name="Rectangle 8"/>
          <p:cNvSpPr/>
          <p:nvPr/>
        </p:nvSpPr>
        <p:spPr>
          <a:xfrm>
            <a:off x="580903" y="2025908"/>
            <a:ext cx="6442436" cy="4832092"/>
          </a:xfrm>
          <a:prstGeom prst="rect">
            <a:avLst/>
          </a:prstGeom>
        </p:spPr>
        <p:txBody>
          <a:bodyPr wrap="square">
            <a:spAutoFit/>
          </a:bodyPr>
          <a:lstStyle/>
          <a:p>
            <a:r>
              <a:rPr lang="en-US" sz="2800" dirty="0">
                <a:solidFill>
                  <a:srgbClr val="000000"/>
                </a:solidFill>
                <a:latin typeface="Arial" panose="020B0604020202020204" pitchFamily="34" charset="0"/>
                <a:cs typeface="Arial" panose="020B0604020202020204" pitchFamily="34" charset="0"/>
              </a:rPr>
              <a:t>Cerebellar cortex is, in turn, connected to the dentate nucleus. Fibers from the dentate nucleus pass via superior cerebellar peduncle and end in red nucleus of </a:t>
            </a:r>
            <a:r>
              <a:rPr lang="en-US" sz="2800" b="1" u="sng" dirty="0">
                <a:solidFill>
                  <a:srgbClr val="C00000"/>
                </a:solidFill>
                <a:latin typeface="Arial" panose="020B0604020202020204" pitchFamily="34" charset="0"/>
                <a:cs typeface="Arial" panose="020B0604020202020204" pitchFamily="34" charset="0"/>
              </a:rPr>
              <a:t>opposite side</a:t>
            </a:r>
            <a:r>
              <a:rPr lang="en-US" sz="2800" dirty="0">
                <a:solidFill>
                  <a:srgbClr val="000000"/>
                </a:solidFill>
                <a:latin typeface="Arial" panose="020B0604020202020204" pitchFamily="34" charset="0"/>
                <a:cs typeface="Arial" panose="020B0604020202020204" pitchFamily="34" charset="0"/>
              </a:rPr>
              <a:t>. These fibers are called </a:t>
            </a:r>
            <a:r>
              <a:rPr lang="en-US" sz="2800" dirty="0" err="1">
                <a:solidFill>
                  <a:srgbClr val="C00000"/>
                </a:solidFill>
                <a:latin typeface="Arial" panose="020B0604020202020204" pitchFamily="34" charset="0"/>
                <a:cs typeface="Arial" panose="020B0604020202020204" pitchFamily="34" charset="0"/>
              </a:rPr>
              <a:t>dentatorubral</a:t>
            </a:r>
            <a:r>
              <a:rPr lang="en-US" sz="2800" dirty="0">
                <a:solidFill>
                  <a:srgbClr val="C00000"/>
                </a:solidFill>
                <a:latin typeface="Arial" panose="020B0604020202020204" pitchFamily="34" charset="0"/>
                <a:cs typeface="Arial" panose="020B0604020202020204" pitchFamily="34" charset="0"/>
              </a:rPr>
              <a:t> fibers </a:t>
            </a:r>
          </a:p>
          <a:p>
            <a:r>
              <a:rPr lang="en-US" sz="2800" dirty="0">
                <a:solidFill>
                  <a:srgbClr val="000000"/>
                </a:solidFill>
                <a:latin typeface="Arial" panose="020B0604020202020204" pitchFamily="34" charset="0"/>
                <a:cs typeface="Arial" panose="020B0604020202020204" pitchFamily="34" charset="0"/>
              </a:rPr>
              <a:t>From red nucleus, the </a:t>
            </a:r>
            <a:r>
              <a:rPr lang="en-US" sz="2800" dirty="0" err="1">
                <a:solidFill>
                  <a:srgbClr val="000000"/>
                </a:solidFill>
                <a:latin typeface="Arial" panose="020B0604020202020204" pitchFamily="34" charset="0"/>
                <a:cs typeface="Arial" panose="020B0604020202020204" pitchFamily="34" charset="0"/>
              </a:rPr>
              <a:t>rubrothalamic</a:t>
            </a:r>
            <a:r>
              <a:rPr lang="en-US" sz="2800" dirty="0">
                <a:solidFill>
                  <a:srgbClr val="000000"/>
                </a:solidFill>
                <a:latin typeface="Arial" panose="020B0604020202020204" pitchFamily="34" charset="0"/>
                <a:cs typeface="Arial" panose="020B0604020202020204" pitchFamily="34" charset="0"/>
              </a:rPr>
              <a:t> fibers go to thalamus. Thalamus is connected to areas 4 and 6 in motor cortex of cerebrum by </a:t>
            </a:r>
            <a:r>
              <a:rPr lang="en-US" sz="2800" dirty="0" err="1">
                <a:solidFill>
                  <a:srgbClr val="C00000"/>
                </a:solidFill>
                <a:latin typeface="Arial" panose="020B0604020202020204" pitchFamily="34" charset="0"/>
                <a:cs typeface="Arial" panose="020B0604020202020204" pitchFamily="34" charset="0"/>
              </a:rPr>
              <a:t>thalamocortical</a:t>
            </a:r>
            <a:r>
              <a:rPr lang="en-US" sz="2800" dirty="0">
                <a:solidFill>
                  <a:srgbClr val="C00000"/>
                </a:solidFill>
                <a:latin typeface="Arial" panose="020B0604020202020204" pitchFamily="34" charset="0"/>
                <a:cs typeface="Arial" panose="020B0604020202020204" pitchFamily="34" charset="0"/>
              </a:rPr>
              <a:t> fibers.  </a:t>
            </a:r>
          </a:p>
        </p:txBody>
      </p:sp>
      <p:sp>
        <p:nvSpPr>
          <p:cNvPr id="13" name="Rounded Rectangle 12"/>
          <p:cNvSpPr/>
          <p:nvPr/>
        </p:nvSpPr>
        <p:spPr>
          <a:xfrm>
            <a:off x="1178290" y="892831"/>
            <a:ext cx="7407965" cy="980661"/>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rial" panose="020B0604020202020204" pitchFamily="34" charset="0"/>
                <a:cs typeface="Arial" panose="020B0604020202020204" pitchFamily="34" charset="0"/>
              </a:rPr>
              <a:t>2. </a:t>
            </a:r>
            <a:r>
              <a:rPr lang="en-US" sz="2800" b="1" dirty="0" err="1">
                <a:solidFill>
                  <a:srgbClr val="002060"/>
                </a:solidFill>
                <a:latin typeface="Arial" panose="020B0604020202020204" pitchFamily="34" charset="0"/>
                <a:cs typeface="Arial" panose="020B0604020202020204" pitchFamily="34" charset="0"/>
              </a:rPr>
              <a:t>Dentatorubrothalamocortical</a:t>
            </a:r>
            <a:r>
              <a:rPr lang="en-US" sz="2800" b="1" dirty="0">
                <a:solidFill>
                  <a:srgbClr val="002060"/>
                </a:solidFill>
                <a:latin typeface="Arial" panose="020B0604020202020204" pitchFamily="34" charset="0"/>
                <a:cs typeface="Arial" panose="020B0604020202020204" pitchFamily="34" charset="0"/>
              </a:rPr>
              <a:t> tract.</a:t>
            </a:r>
            <a:endParaRPr lang="en-US" sz="2800" b="1" dirty="0">
              <a:solidFill>
                <a:srgbClr val="002060"/>
              </a:solidFill>
            </a:endParaRPr>
          </a:p>
        </p:txBody>
      </p:sp>
    </p:spTree>
    <p:extLst>
      <p:ext uri="{BB962C8B-B14F-4D97-AF65-F5344CB8AC3E}">
        <p14:creationId xmlns:p14="http://schemas.microsoft.com/office/powerpoint/2010/main" val="2852673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308407" y="941599"/>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LO2</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9" name="TextBox 8"/>
          <p:cNvSpPr txBox="1"/>
          <p:nvPr/>
        </p:nvSpPr>
        <p:spPr>
          <a:xfrm>
            <a:off x="8892122" y="4353300"/>
            <a:ext cx="675448" cy="1615868"/>
          </a:xfrm>
          <a:prstGeom prst="rect">
            <a:avLst/>
          </a:prstGeom>
          <a:solidFill>
            <a:schemeClr val="bg1"/>
          </a:solidFill>
        </p:spPr>
        <p:txBody>
          <a:bodyPr wrap="square" rtlCol="0">
            <a:spAutoFit/>
          </a:bodyPr>
          <a:lstStyle/>
          <a:p>
            <a:endParaRPr lang="en-US" dirty="0"/>
          </a:p>
        </p:txBody>
      </p:sp>
      <p:pic>
        <p:nvPicPr>
          <p:cNvPr id="15" name="Picture 14"/>
          <p:cNvPicPr>
            <a:picLocks noChangeAspect="1"/>
          </p:cNvPicPr>
          <p:nvPr/>
        </p:nvPicPr>
        <p:blipFill rotWithShape="1">
          <a:blip r:embed="rId5"/>
          <a:srcRect l="30326" t="44444" r="26305" b="23092"/>
          <a:stretch/>
        </p:blipFill>
        <p:spPr>
          <a:xfrm>
            <a:off x="842567" y="1569649"/>
            <a:ext cx="9756914" cy="4108174"/>
          </a:xfrm>
          <a:prstGeom prst="rect">
            <a:avLst/>
          </a:prstGeom>
        </p:spPr>
      </p:pic>
      <p:sp>
        <p:nvSpPr>
          <p:cNvPr id="16" name="Rectangle 15"/>
          <p:cNvSpPr/>
          <p:nvPr/>
        </p:nvSpPr>
        <p:spPr>
          <a:xfrm>
            <a:off x="273647" y="5969168"/>
            <a:ext cx="10836621" cy="523220"/>
          </a:xfrm>
          <a:prstGeom prst="rect">
            <a:avLst/>
          </a:prstGeom>
        </p:spPr>
        <p:txBody>
          <a:bodyPr wrap="none">
            <a:spAutoFit/>
          </a:bodyPr>
          <a:lstStyle/>
          <a:p>
            <a:r>
              <a:rPr lang="en-US" sz="2800" b="1" dirty="0">
                <a:solidFill>
                  <a:srgbClr val="C00000"/>
                </a:solidFill>
                <a:latin typeface="Arial" panose="020B0604020202020204" pitchFamily="34" charset="0"/>
                <a:cs typeface="Arial" panose="020B0604020202020204" pitchFamily="34" charset="0"/>
              </a:rPr>
              <a:t>Schematic representation of </a:t>
            </a:r>
            <a:r>
              <a:rPr lang="en-US" sz="2800" b="1" dirty="0" err="1">
                <a:solidFill>
                  <a:srgbClr val="C00000"/>
                </a:solidFill>
                <a:latin typeface="Arial" panose="020B0604020202020204" pitchFamily="34" charset="0"/>
                <a:cs typeface="Arial" panose="020B0604020202020204" pitchFamily="34" charset="0"/>
              </a:rPr>
              <a:t>cerebro</a:t>
            </a:r>
            <a:r>
              <a:rPr lang="en-US" sz="2800" b="1" dirty="0">
                <a:solidFill>
                  <a:srgbClr val="C00000"/>
                </a:solidFill>
                <a:latin typeface="Arial" panose="020B0604020202020204" pitchFamily="34" charset="0"/>
                <a:cs typeface="Arial" panose="020B0604020202020204" pitchFamily="34" charset="0"/>
              </a:rPr>
              <a:t>-</a:t>
            </a:r>
            <a:r>
              <a:rPr lang="en-US" sz="2800" b="1" dirty="0" err="1">
                <a:solidFill>
                  <a:srgbClr val="C00000"/>
                </a:solidFill>
                <a:latin typeface="Arial" panose="020B0604020202020204" pitchFamily="34" charset="0"/>
                <a:cs typeface="Arial" panose="020B0604020202020204" pitchFamily="34" charset="0"/>
              </a:rPr>
              <a:t>cerebello</a:t>
            </a:r>
            <a:r>
              <a:rPr lang="en-US" sz="2800" b="1" dirty="0">
                <a:solidFill>
                  <a:srgbClr val="C00000"/>
                </a:solidFill>
                <a:latin typeface="Arial" panose="020B0604020202020204" pitchFamily="34" charset="0"/>
                <a:cs typeface="Arial" panose="020B0604020202020204" pitchFamily="34" charset="0"/>
              </a:rPr>
              <a:t>-cerebral circuit</a:t>
            </a:r>
          </a:p>
        </p:txBody>
      </p:sp>
    </p:spTree>
    <p:extLst>
      <p:ext uri="{BB962C8B-B14F-4D97-AF65-F5344CB8AC3E}">
        <p14:creationId xmlns:p14="http://schemas.microsoft.com/office/powerpoint/2010/main" val="2118753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2" name="مربع نص 1"/>
          <p:cNvSpPr txBox="1"/>
          <p:nvPr/>
        </p:nvSpPr>
        <p:spPr>
          <a:xfrm>
            <a:off x="11242348" y="1353486"/>
            <a:ext cx="778781" cy="472565"/>
          </a:xfrm>
          <a:prstGeom prst="rect">
            <a:avLst/>
          </a:prstGeom>
          <a:noFill/>
        </p:spPr>
        <p:txBody>
          <a:bodyPr wrap="square" rtlCol="0">
            <a:spAutoFit/>
          </a:bodyPr>
          <a:lstStyle/>
          <a:p>
            <a:r>
              <a:rPr lang="en-US" sz="2471" b="1" dirty="0">
                <a:solidFill>
                  <a:srgbClr val="FF0000"/>
                </a:solidFill>
              </a:rPr>
              <a:t>LO2</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2348" y="6018068"/>
            <a:ext cx="1081732" cy="839932"/>
          </a:xfrm>
          <a:prstGeom prst="rect">
            <a:avLst/>
          </a:prstGeom>
        </p:spPr>
      </p:pic>
      <p:sp>
        <p:nvSpPr>
          <p:cNvPr id="10" name="TextBox 9"/>
          <p:cNvSpPr txBox="1"/>
          <p:nvPr/>
        </p:nvSpPr>
        <p:spPr>
          <a:xfrm>
            <a:off x="238540" y="892831"/>
            <a:ext cx="11964958"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connections of  functional division of cerebellum  (input &amp;output  )</a:t>
            </a:r>
          </a:p>
        </p:txBody>
      </p:sp>
      <p:pic>
        <p:nvPicPr>
          <p:cNvPr id="13" name="Picture 12"/>
          <p:cNvPicPr>
            <a:picLocks noChangeAspect="1"/>
          </p:cNvPicPr>
          <p:nvPr/>
        </p:nvPicPr>
        <p:blipFill>
          <a:blip r:embed="rId4"/>
          <a:stretch>
            <a:fillRect/>
          </a:stretch>
        </p:blipFill>
        <p:spPr>
          <a:xfrm>
            <a:off x="1224965" y="1600160"/>
            <a:ext cx="9380188" cy="50269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3324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371238188"/>
              </p:ext>
            </p:extLst>
          </p:nvPr>
        </p:nvGraphicFramePr>
        <p:xfrm>
          <a:off x="392595" y="1416051"/>
          <a:ext cx="11330609" cy="5304239"/>
        </p:xfrm>
        <a:graphic>
          <a:graphicData uri="http://schemas.openxmlformats.org/drawingml/2006/table">
            <a:tbl>
              <a:tblPr firstRow="1" bandRow="1">
                <a:tableStyleId>{5C22544A-7EE6-4342-B048-85BDC9FD1C3A}</a:tableStyleId>
              </a:tblPr>
              <a:tblGrid>
                <a:gridCol w="2875722">
                  <a:extLst>
                    <a:ext uri="{9D8B030D-6E8A-4147-A177-3AD203B41FA5}">
                      <a16:colId xmlns:a16="http://schemas.microsoft.com/office/drawing/2014/main" val="20000"/>
                    </a:ext>
                  </a:extLst>
                </a:gridCol>
                <a:gridCol w="5232811">
                  <a:extLst>
                    <a:ext uri="{9D8B030D-6E8A-4147-A177-3AD203B41FA5}">
                      <a16:colId xmlns:a16="http://schemas.microsoft.com/office/drawing/2014/main" val="20001"/>
                    </a:ext>
                  </a:extLst>
                </a:gridCol>
                <a:gridCol w="3222076">
                  <a:extLst>
                    <a:ext uri="{9D8B030D-6E8A-4147-A177-3AD203B41FA5}">
                      <a16:colId xmlns:a16="http://schemas.microsoft.com/office/drawing/2014/main" val="20002"/>
                    </a:ext>
                  </a:extLst>
                </a:gridCol>
              </a:tblGrid>
              <a:tr h="651360">
                <a:tc>
                  <a:txBody>
                    <a:bodyPr/>
                    <a:lstStyle/>
                    <a:p>
                      <a:r>
                        <a:rPr lang="en-US" sz="2200" dirty="0">
                          <a:latin typeface="Arial" panose="020B0604020202020204" pitchFamily="34" charset="0"/>
                          <a:cs typeface="Arial" panose="020B0604020202020204" pitchFamily="34" charset="0"/>
                        </a:rPr>
                        <a:t>Division </a:t>
                      </a:r>
                    </a:p>
                  </a:txBody>
                  <a:tcPr/>
                </a:tc>
                <a:tc>
                  <a:txBody>
                    <a:bodyPr/>
                    <a:lstStyle/>
                    <a:p>
                      <a:r>
                        <a:rPr lang="en-US" sz="2200" dirty="0">
                          <a:latin typeface="Arial" panose="020B0604020202020204" pitchFamily="34" charset="0"/>
                          <a:cs typeface="Arial" panose="020B0604020202020204" pitchFamily="34" charset="0"/>
                        </a:rPr>
                        <a:t>FUNCTION </a:t>
                      </a:r>
                      <a:r>
                        <a:rPr lang="en-US" sz="2200" dirty="0">
                          <a:solidFill>
                            <a:srgbClr val="C00000"/>
                          </a:solidFill>
                          <a:latin typeface="Arial" panose="020B0604020202020204" pitchFamily="34" charset="0"/>
                          <a:cs typeface="Arial" panose="020B0604020202020204" pitchFamily="34" charset="0"/>
                        </a:rPr>
                        <a:t>Of</a:t>
                      </a:r>
                      <a:r>
                        <a:rPr lang="en-US" sz="2200" baseline="0" dirty="0">
                          <a:solidFill>
                            <a:srgbClr val="C00000"/>
                          </a:solidFill>
                          <a:latin typeface="Arial" panose="020B0604020202020204" pitchFamily="34" charset="0"/>
                          <a:cs typeface="Arial" panose="020B0604020202020204" pitchFamily="34" charset="0"/>
                        </a:rPr>
                        <a:t> divisions</a:t>
                      </a:r>
                      <a:endParaRPr lang="en-US" sz="2200" dirty="0">
                        <a:solidFill>
                          <a:srgbClr val="C00000"/>
                        </a:solidFill>
                        <a:latin typeface="Arial" panose="020B0604020202020204" pitchFamily="34" charset="0"/>
                        <a:cs typeface="Arial" panose="020B0604020202020204" pitchFamily="34" charset="0"/>
                      </a:endParaRPr>
                    </a:p>
                  </a:txBody>
                  <a:tcPr/>
                </a:tc>
                <a:tc>
                  <a:txBody>
                    <a:bodyPr/>
                    <a:lstStyle/>
                    <a:p>
                      <a:r>
                        <a:rPr lang="en-US" sz="2200" dirty="0">
                          <a:latin typeface="Arial" panose="020B0604020202020204" pitchFamily="34" charset="0"/>
                          <a:cs typeface="Arial" panose="020B0604020202020204" pitchFamily="34" charset="0"/>
                        </a:rPr>
                        <a:t>FUNCTION </a:t>
                      </a:r>
                      <a:r>
                        <a:rPr lang="en-US" sz="2200" dirty="0">
                          <a:solidFill>
                            <a:srgbClr val="C00000"/>
                          </a:solidFill>
                          <a:latin typeface="Arial" panose="020B0604020202020204" pitchFamily="34" charset="0"/>
                          <a:cs typeface="Arial" panose="020B0604020202020204" pitchFamily="34" charset="0"/>
                        </a:rPr>
                        <a:t>of cerebellum </a:t>
                      </a:r>
                    </a:p>
                  </a:txBody>
                  <a:tcPr/>
                </a:tc>
                <a:extLst>
                  <a:ext uri="{0D108BD9-81ED-4DB2-BD59-A6C34878D82A}">
                    <a16:rowId xmlns:a16="http://schemas.microsoft.com/office/drawing/2014/main" val="10000"/>
                  </a:ext>
                </a:extLst>
              </a:tr>
              <a:tr h="1212151">
                <a:tc>
                  <a:txBody>
                    <a:bodyPr/>
                    <a:lstStyle/>
                    <a:p>
                      <a:pPr algn="l" rtl="0"/>
                      <a:endParaRPr lang="en-CA" sz="1800" b="1" kern="0" dirty="0">
                        <a:solidFill>
                          <a:sysClr val="windowText" lastClr="000000"/>
                        </a:solidFill>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Vestibulocerebellum</a:t>
                      </a:r>
                      <a:r>
                        <a:rPr lang="en-US" sz="1800" b="1" dirty="0">
                          <a:latin typeface="Arial" panose="020B0604020202020204" pitchFamily="34" charset="0"/>
                          <a:cs typeface="Arial" panose="020B0604020202020204" pitchFamily="34" charset="0"/>
                        </a:rPr>
                        <a:t> </a:t>
                      </a:r>
                    </a:p>
                  </a:txBody>
                  <a:tcPr/>
                </a:tc>
                <a:tc>
                  <a:txBody>
                    <a:bodyPr/>
                    <a:lstStyle/>
                    <a:p>
                      <a:r>
                        <a:rPr lang="en-US" sz="1800" b="1" dirty="0">
                          <a:latin typeface="Arial" panose="020B0604020202020204" pitchFamily="34" charset="0"/>
                          <a:cs typeface="Arial" panose="020B0604020202020204" pitchFamily="34" charset="0"/>
                        </a:rPr>
                        <a:t>- Regulate movements underlying posture and equilibrium </a:t>
                      </a:r>
                    </a:p>
                    <a:p>
                      <a:r>
                        <a:rPr lang="en-US" sz="1800" b="1" dirty="0">
                          <a:latin typeface="Arial" panose="020B0604020202020204" pitchFamily="34" charset="0"/>
                          <a:cs typeface="Arial" panose="020B0604020202020204" pitchFamily="34" charset="0"/>
                        </a:rPr>
                        <a:t>-Coordination of eye and head movements</a:t>
                      </a:r>
                    </a:p>
                    <a:p>
                      <a:endParaRPr lang="en-US" sz="1800" b="1" dirty="0">
                        <a:latin typeface="Arial" panose="020B0604020202020204" pitchFamily="34" charset="0"/>
                        <a:cs typeface="Arial" panose="020B0604020202020204" pitchFamily="34" charset="0"/>
                      </a:endParaRPr>
                    </a:p>
                  </a:txBody>
                  <a:tcPr/>
                </a:tc>
                <a:tc rowSpan="2">
                  <a:txBody>
                    <a:bodyPr/>
                    <a:lstStyle/>
                    <a:p>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pPr algn="ctr"/>
                      <a:r>
                        <a:rPr lang="en-US" sz="1800" b="1" dirty="0">
                          <a:solidFill>
                            <a:srgbClr val="C00000"/>
                          </a:solidFill>
                          <a:latin typeface="Arial" panose="020B0604020202020204" pitchFamily="34" charset="0"/>
                          <a:cs typeface="Arial" panose="020B0604020202020204" pitchFamily="34" charset="0"/>
                        </a:rPr>
                        <a:t>1. Regulation of tone, posture and equilibrium</a:t>
                      </a:r>
                    </a:p>
                    <a:p>
                      <a:endParaRPr lang="en-US" sz="1800" b="1"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818932">
                <a:tc>
                  <a:txBody>
                    <a:bodyPr/>
                    <a:lstStyle/>
                    <a:p>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     Spinocerebellum</a:t>
                      </a:r>
                    </a:p>
                  </a:txBody>
                  <a:tcPr/>
                </a:tc>
                <a:tc>
                  <a:txBody>
                    <a:bodyPr/>
                    <a:lstStyle/>
                    <a:p>
                      <a:r>
                        <a:rPr lang="en-US" sz="1800" b="1" dirty="0">
                          <a:latin typeface="Arial" panose="020B0604020202020204" pitchFamily="34" charset="0"/>
                          <a:cs typeface="Arial" panose="020B0604020202020204" pitchFamily="34" charset="0"/>
                        </a:rPr>
                        <a:t>Motor coordination </a:t>
                      </a:r>
                    </a:p>
                    <a:p>
                      <a:r>
                        <a:rPr lang="en-US" sz="1800" b="1" dirty="0">
                          <a:latin typeface="Arial" panose="020B0604020202020204" pitchFamily="34" charset="0"/>
                          <a:cs typeface="Arial" panose="020B0604020202020204" pitchFamily="34" charset="0"/>
                        </a:rPr>
                        <a:t>Lateral portion</a:t>
                      </a:r>
                    </a:p>
                    <a:p>
                      <a:r>
                        <a:rPr lang="en-US" sz="1800" b="1" dirty="0">
                          <a:latin typeface="Arial" panose="020B0604020202020204" pitchFamily="34" charset="0"/>
                          <a:cs typeface="Arial" panose="020B0604020202020204" pitchFamily="34" charset="0"/>
                        </a:rPr>
                        <a:t>Movement of distal muscle (ex. gross movements during walking)</a:t>
                      </a:r>
                    </a:p>
                    <a:p>
                      <a:r>
                        <a:rPr lang="en-US" sz="1800" b="1" dirty="0">
                          <a:latin typeface="Arial" panose="020B0604020202020204" pitchFamily="34" charset="0"/>
                          <a:cs typeface="Arial" panose="020B0604020202020204" pitchFamily="34" charset="0"/>
                        </a:rPr>
                        <a:t>Central portion (vermis)</a:t>
                      </a:r>
                    </a:p>
                    <a:p>
                      <a:r>
                        <a:rPr lang="en-US" sz="1800" b="1" dirty="0">
                          <a:latin typeface="Arial" panose="020B0604020202020204" pitchFamily="34" charset="0"/>
                          <a:cs typeface="Arial" panose="020B0604020202020204" pitchFamily="34" charset="0"/>
                        </a:rPr>
                        <a:t>Movement of proximal muscles</a:t>
                      </a:r>
                    </a:p>
                  </a:txBody>
                  <a:tcPr/>
                </a:tc>
                <a:tc vMerge="1">
                  <a:txBody>
                    <a:bodyPr/>
                    <a:lstStyle/>
                    <a:p>
                      <a:endParaRPr lang="en-US" sz="2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1511156">
                <a:tc>
                  <a:txBody>
                    <a:bodyPr/>
                    <a:lstStyle/>
                    <a:p>
                      <a:r>
                        <a:rPr lang="en-US" sz="1800" b="1" dirty="0">
                          <a:latin typeface="Arial" panose="020B0604020202020204" pitchFamily="34" charset="0"/>
                          <a:cs typeface="Arial" panose="020B0604020202020204" pitchFamily="34" charset="0"/>
                        </a:rPr>
                        <a:t>   </a:t>
                      </a:r>
                    </a:p>
                    <a:p>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Corticocerebellum</a:t>
                      </a:r>
                      <a:r>
                        <a:rPr lang="en-US" sz="1800" b="1" dirty="0">
                          <a:latin typeface="Arial" panose="020B0604020202020204" pitchFamily="34" charset="0"/>
                          <a:cs typeface="Arial" panose="020B0604020202020204" pitchFamily="34" charset="0"/>
                        </a:rPr>
                        <a:t> </a:t>
                      </a:r>
                    </a:p>
                  </a:txBody>
                  <a:tcPr/>
                </a:tc>
                <a:tc>
                  <a:txBody>
                    <a:bodyPr/>
                    <a:lstStyle/>
                    <a:p>
                      <a:r>
                        <a:rPr lang="en-US" sz="1800" b="1" dirty="0">
                          <a:latin typeface="Arial" panose="020B0604020202020204" pitchFamily="34" charset="0"/>
                          <a:cs typeface="Arial" panose="020B0604020202020204" pitchFamily="34" charset="0"/>
                        </a:rPr>
                        <a:t>- Planning and</a:t>
                      </a:r>
                      <a:r>
                        <a:rPr lang="en-US" sz="1800" b="1" dirty="0">
                          <a:solidFill>
                            <a:srgbClr val="FFFF00"/>
                          </a:solidFill>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timing of sequential movements</a:t>
                      </a:r>
                    </a:p>
                    <a:p>
                      <a:r>
                        <a:rPr lang="en-US" sz="1800" b="1" dirty="0">
                          <a:latin typeface="Arial" panose="020B0604020202020204" pitchFamily="34" charset="0"/>
                          <a:cs typeface="Arial" panose="020B0604020202020204" pitchFamily="34" charset="0"/>
                        </a:rPr>
                        <a:t>- Speech</a:t>
                      </a:r>
                    </a:p>
                    <a:p>
                      <a:endParaRPr lang="en-US" sz="1800" b="1" dirty="0">
                        <a:latin typeface="Arial" panose="020B0604020202020204" pitchFamily="34" charset="0"/>
                        <a:cs typeface="Arial" panose="020B0604020202020204" pitchFamily="34" charset="0"/>
                      </a:endParaRPr>
                    </a:p>
                  </a:txBody>
                  <a:tcPr/>
                </a:tc>
                <a:tc>
                  <a:txBody>
                    <a:bodyPr/>
                    <a:lstStyle/>
                    <a:p>
                      <a:endParaRPr lang="en-US" sz="1800" b="1" dirty="0">
                        <a:latin typeface="Arial" panose="020B0604020202020204" pitchFamily="34" charset="0"/>
                        <a:cs typeface="Arial" panose="020B0604020202020204" pitchFamily="34" charset="0"/>
                      </a:endParaRPr>
                    </a:p>
                    <a:p>
                      <a:pPr algn="ctr"/>
                      <a:r>
                        <a:rPr lang="en-US" sz="1800" b="1" dirty="0">
                          <a:solidFill>
                            <a:srgbClr val="C00000"/>
                          </a:solidFill>
                          <a:latin typeface="Arial" panose="020B0604020202020204" pitchFamily="34" charset="0"/>
                          <a:cs typeface="Arial" panose="020B0604020202020204" pitchFamily="34" charset="0"/>
                        </a:rPr>
                        <a:t>2. Regulation of coordinated movements</a:t>
                      </a:r>
                    </a:p>
                    <a:p>
                      <a:r>
                        <a:rPr lang="en-US" sz="1800" b="1" dirty="0">
                          <a:solidFill>
                            <a:srgbClr val="C00000"/>
                          </a:solidFill>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0003"/>
                  </a:ext>
                </a:extLst>
              </a:tr>
            </a:tbl>
          </a:graphicData>
        </a:graphic>
      </p:graphicFrame>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LO2</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2348" y="6018068"/>
            <a:ext cx="1081732" cy="839932"/>
          </a:xfrm>
          <a:prstGeom prst="rect">
            <a:avLst/>
          </a:prstGeom>
        </p:spPr>
      </p:pic>
      <p:sp>
        <p:nvSpPr>
          <p:cNvPr id="10" name="TextBox 9"/>
          <p:cNvSpPr txBox="1"/>
          <p:nvPr/>
        </p:nvSpPr>
        <p:spPr>
          <a:xfrm>
            <a:off x="683634" y="892831"/>
            <a:ext cx="862292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Functions  of  functional division of cerebellum </a:t>
            </a:r>
          </a:p>
        </p:txBody>
      </p:sp>
    </p:spTree>
    <p:extLst>
      <p:ext uri="{BB962C8B-B14F-4D97-AF65-F5344CB8AC3E}">
        <p14:creationId xmlns:p14="http://schemas.microsoft.com/office/powerpoint/2010/main" val="2463363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LO2</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12" name="Content Placeholder 3"/>
          <p:cNvSpPr txBox="1">
            <a:spLocks/>
          </p:cNvSpPr>
          <p:nvPr/>
        </p:nvSpPr>
        <p:spPr>
          <a:xfrm>
            <a:off x="1031641" y="1375334"/>
            <a:ext cx="8156575" cy="5257800"/>
          </a:xfrm>
          <a:prstGeom prst="rect">
            <a:avLst/>
          </a:prstGeom>
        </p:spPr>
        <p:txBody>
          <a:bodyPr>
            <a:normAutofit/>
          </a:bodyPr>
          <a:lst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a:lstStyle>
          <a:p>
            <a:endParaRPr lang="en-CA" sz="2400" dirty="0">
              <a:latin typeface="Arial" panose="020B0604020202020204" pitchFamily="34" charset="0"/>
              <a:cs typeface="Arial" panose="020B0604020202020204" pitchFamily="34" charset="0"/>
            </a:endParaRPr>
          </a:p>
          <a:p>
            <a:pPr>
              <a:buFont typeface="Wingdings" panose="05000000000000000000" pitchFamily="2" charset="2"/>
              <a:buNone/>
            </a:pPr>
            <a:endParaRPr lang="en-CA" sz="2400" kern="0" dirty="0">
              <a:solidFill>
                <a:sysClr val="windowText" lastClr="000000"/>
              </a:solidFill>
              <a:latin typeface="Arial" panose="020B0604020202020204" pitchFamily="34" charset="0"/>
              <a:cs typeface="Arial" panose="020B0604020202020204" pitchFamily="34" charset="0"/>
            </a:endParaRPr>
          </a:p>
        </p:txBody>
      </p:sp>
      <p:sp>
        <p:nvSpPr>
          <p:cNvPr id="14" name="TextBox 13"/>
          <p:cNvSpPr txBox="1"/>
          <p:nvPr/>
        </p:nvSpPr>
        <p:spPr>
          <a:xfrm>
            <a:off x="2239920" y="4839316"/>
            <a:ext cx="6437312" cy="919401"/>
          </a:xfrm>
          <a:prstGeom prst="roundRect">
            <a:avLst/>
          </a:prstGeom>
        </p:spPr>
        <p:style>
          <a:lnRef idx="2">
            <a:schemeClr val="dk1"/>
          </a:lnRef>
          <a:fillRef idx="1">
            <a:schemeClr val="lt1"/>
          </a:fillRef>
          <a:effectRef idx="0">
            <a:schemeClr val="dk1"/>
          </a:effectRef>
          <a:fontRef idx="minor">
            <a:schemeClr val="dk1"/>
          </a:fontRef>
        </p:style>
        <p:txBody>
          <a:bodyPr>
            <a:spAutoFit/>
          </a:bodyPr>
          <a:lstStyle/>
          <a:p>
            <a:pPr algn="ctr" rtl="1" eaLnBrk="1" hangingPunct="1">
              <a:defRPr/>
            </a:pPr>
            <a:r>
              <a:rPr lang="en-CA" sz="2400" dirty="0">
                <a:latin typeface="Arial" panose="020B0604020202020204" pitchFamily="34" charset="0"/>
                <a:cs typeface="Arial" panose="020B0604020202020204" pitchFamily="34" charset="0"/>
              </a:rPr>
              <a:t>Lesions to any division of cerebellum result in impairments on </a:t>
            </a:r>
            <a:r>
              <a:rPr lang="en-CA" sz="2400" b="1" dirty="0">
                <a:latin typeface="Arial" panose="020B0604020202020204" pitchFamily="34" charset="0"/>
                <a:cs typeface="Arial" panose="020B0604020202020204" pitchFamily="34" charset="0"/>
              </a:rPr>
              <a:t>ipsilateral </a:t>
            </a:r>
            <a:r>
              <a:rPr lang="en-CA" sz="2400" dirty="0">
                <a:latin typeface="Arial" panose="020B0604020202020204" pitchFamily="34" charset="0"/>
                <a:cs typeface="Arial" panose="020B0604020202020204" pitchFamily="34" charset="0"/>
              </a:rPr>
              <a:t>side of the body</a:t>
            </a:r>
          </a:p>
        </p:txBody>
      </p:sp>
      <p:sp>
        <p:nvSpPr>
          <p:cNvPr id="3" name="TextBox 2"/>
          <p:cNvSpPr txBox="1"/>
          <p:nvPr/>
        </p:nvSpPr>
        <p:spPr>
          <a:xfrm>
            <a:off x="9216837" y="4650721"/>
            <a:ext cx="1915064" cy="1107996"/>
          </a:xfrm>
          <a:prstGeom prst="rect">
            <a:avLst/>
          </a:prstGeom>
          <a:noFill/>
        </p:spPr>
        <p:txBody>
          <a:bodyPr wrap="square" rtlCol="0">
            <a:spAutoFit/>
          </a:bodyPr>
          <a:lstStyle/>
          <a:p>
            <a:r>
              <a:rPr lang="en-US" sz="6600" b="1" dirty="0">
                <a:solidFill>
                  <a:srgbClr val="C00000"/>
                </a:solidFill>
                <a:latin typeface="Arial" panose="020B0604020202020204" pitchFamily="34" charset="0"/>
                <a:cs typeface="Arial" panose="020B0604020202020204" pitchFamily="34" charset="0"/>
              </a:rPr>
              <a:t>?</a:t>
            </a:r>
          </a:p>
        </p:txBody>
      </p:sp>
      <p:sp>
        <p:nvSpPr>
          <p:cNvPr id="15" name="TextBox 14"/>
          <p:cNvSpPr txBox="1"/>
          <p:nvPr/>
        </p:nvSpPr>
        <p:spPr>
          <a:xfrm>
            <a:off x="1803115" y="3420632"/>
            <a:ext cx="7123434" cy="919401"/>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Arial" panose="020B0604020202020204" pitchFamily="34" charset="0"/>
                <a:cs typeface="Arial" panose="020B0604020202020204" pitchFamily="34" charset="0"/>
              </a:rPr>
              <a:t>Connection of the cerebellum with cerebral cortex should pass through the thalamus  </a:t>
            </a:r>
          </a:p>
        </p:txBody>
      </p:sp>
      <p:sp>
        <p:nvSpPr>
          <p:cNvPr id="16" name="TextBox 15"/>
          <p:cNvSpPr txBox="1"/>
          <p:nvPr/>
        </p:nvSpPr>
        <p:spPr>
          <a:xfrm>
            <a:off x="1799909" y="1291788"/>
            <a:ext cx="7123434" cy="1736646"/>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latin typeface="Arial" panose="020B0604020202020204" pitchFamily="34" charset="0"/>
                <a:cs typeface="Arial" panose="020B0604020202020204" pitchFamily="34" charset="0"/>
              </a:rPr>
              <a:t>In addition to motor control the cerebellum </a:t>
            </a:r>
            <a:r>
              <a:rPr lang="en-US" sz="2400" dirty="0"/>
              <a:t>may also be involved in some </a:t>
            </a:r>
            <a:r>
              <a:rPr lang="en-US" sz="2400" b="1" dirty="0">
                <a:solidFill>
                  <a:srgbClr val="FF0000"/>
                </a:solidFill>
              </a:rPr>
              <a:t>cognitive functions </a:t>
            </a:r>
            <a:r>
              <a:rPr lang="en-US" sz="2400" dirty="0"/>
              <a:t>such as attention and language as well as in regulating fear and pleasure responses</a:t>
            </a:r>
          </a:p>
        </p:txBody>
      </p:sp>
    </p:spTree>
    <p:extLst>
      <p:ext uri="{BB962C8B-B14F-4D97-AF65-F5344CB8AC3E}">
        <p14:creationId xmlns:p14="http://schemas.microsoft.com/office/powerpoint/2010/main" val="412275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308407" y="941599"/>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LO2</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3" name="Rectangle 2"/>
          <p:cNvSpPr/>
          <p:nvPr/>
        </p:nvSpPr>
        <p:spPr>
          <a:xfrm>
            <a:off x="469297" y="2972934"/>
            <a:ext cx="11062498" cy="1938992"/>
          </a:xfrm>
          <a:prstGeom prst="rect">
            <a:avLst/>
          </a:prstGeom>
        </p:spPr>
        <p:txBody>
          <a:bodyPr wrap="square">
            <a:spAutoFit/>
          </a:bodyPr>
          <a:lstStyle/>
          <a:p>
            <a:pPr algn="ctr">
              <a:buClr>
                <a:srgbClr val="C00000"/>
              </a:buClr>
            </a:pPr>
            <a:r>
              <a:rPr lang="en-US" sz="3000" dirty="0">
                <a:latin typeface="Arial" panose="020B0604020202020204" pitchFamily="34" charset="0"/>
                <a:cs typeface="Arial" panose="020B0604020202020204" pitchFamily="34" charset="0"/>
              </a:rPr>
              <a:t>What are the double crossing in pathway from cerebellum to its target tissues</a:t>
            </a:r>
          </a:p>
          <a:p>
            <a:pPr marL="457200" indent="-457200">
              <a:buClr>
                <a:srgbClr val="C00000"/>
              </a:buClr>
              <a:buFont typeface="Wingdings" panose="05000000000000000000" pitchFamily="2" charset="2"/>
              <a:buChar char="ü"/>
            </a:pPr>
            <a:endParaRPr lang="en-US" sz="3000" dirty="0">
              <a:latin typeface="Arial" panose="020B0604020202020204" pitchFamily="34" charset="0"/>
              <a:cs typeface="Arial" panose="020B0604020202020204" pitchFamily="34" charset="0"/>
            </a:endParaRPr>
          </a:p>
          <a:p>
            <a:pPr marL="457200" indent="-457200">
              <a:buClr>
                <a:srgbClr val="C00000"/>
              </a:buClr>
              <a:buFont typeface="Wingdings" panose="05000000000000000000" pitchFamily="2" charset="2"/>
              <a:buChar char="ü"/>
            </a:pPr>
            <a:endParaRPr lang="en-US" sz="30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r="54370"/>
          <a:stretch/>
        </p:blipFill>
        <p:spPr>
          <a:xfrm rot="1485382">
            <a:off x="6944587" y="3833646"/>
            <a:ext cx="2151375" cy="2655176"/>
          </a:xfrm>
          <a:prstGeom prst="rect">
            <a:avLst/>
          </a:prstGeom>
        </p:spPr>
      </p:pic>
      <p:sp>
        <p:nvSpPr>
          <p:cNvPr id="9" name="TextBox 8"/>
          <p:cNvSpPr txBox="1"/>
          <p:nvPr/>
        </p:nvSpPr>
        <p:spPr>
          <a:xfrm>
            <a:off x="8892122" y="4353300"/>
            <a:ext cx="675448" cy="161586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47139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308407" y="941599"/>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LO2</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9" name="TextBox 8"/>
          <p:cNvSpPr txBox="1"/>
          <p:nvPr/>
        </p:nvSpPr>
        <p:spPr>
          <a:xfrm>
            <a:off x="8892122" y="4353300"/>
            <a:ext cx="675448" cy="1615868"/>
          </a:xfrm>
          <a:prstGeom prst="rect">
            <a:avLst/>
          </a:prstGeom>
          <a:solidFill>
            <a:schemeClr val="bg1"/>
          </a:solidFill>
        </p:spPr>
        <p:txBody>
          <a:bodyPr wrap="square" rtlCol="0">
            <a:spAutoFit/>
          </a:bodyPr>
          <a:lstStyle/>
          <a:p>
            <a:endParaRPr lang="en-US" dirty="0"/>
          </a:p>
        </p:txBody>
      </p:sp>
      <p:sp>
        <p:nvSpPr>
          <p:cNvPr id="10" name="Rectangle 9"/>
          <p:cNvSpPr/>
          <p:nvPr/>
        </p:nvSpPr>
        <p:spPr>
          <a:xfrm>
            <a:off x="547577" y="982946"/>
            <a:ext cx="10434407"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a:solidFill>
                  <a:srgbClr val="C00000"/>
                </a:solidFill>
                <a:latin typeface="Arial" panose="020B0604020202020204" pitchFamily="34" charset="0"/>
                <a:cs typeface="Arial" panose="020B0604020202020204" pitchFamily="34" charset="0"/>
              </a:rPr>
              <a:t>APPLIED PHYSIOLOGY – CEREBELLAR LESIONS </a:t>
            </a:r>
          </a:p>
        </p:txBody>
      </p:sp>
      <p:sp>
        <p:nvSpPr>
          <p:cNvPr id="13" name="Rounded Rectangle 12"/>
          <p:cNvSpPr/>
          <p:nvPr/>
        </p:nvSpPr>
        <p:spPr>
          <a:xfrm>
            <a:off x="945144" y="1769718"/>
            <a:ext cx="7354957" cy="1311966"/>
          </a:xfrm>
          <a:prstGeom prst="roundRect">
            <a:avLst/>
          </a:prstGeom>
          <a:solidFill>
            <a:srgbClr val="FEE2F2"/>
          </a:solidFill>
          <a:ln>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rial" panose="020B0604020202020204" pitchFamily="34" charset="0"/>
                <a:cs typeface="Arial" panose="020B0604020202020204" pitchFamily="34" charset="0"/>
              </a:rPr>
              <a:t> DISTURBANCES IN TONE &amp; POSTURE </a:t>
            </a:r>
          </a:p>
        </p:txBody>
      </p:sp>
      <p:sp>
        <p:nvSpPr>
          <p:cNvPr id="15" name="Rounded Rectangle 14"/>
          <p:cNvSpPr/>
          <p:nvPr/>
        </p:nvSpPr>
        <p:spPr>
          <a:xfrm>
            <a:off x="2193319" y="3406123"/>
            <a:ext cx="7354957" cy="1311966"/>
          </a:xfrm>
          <a:prstGeom prst="roundRect">
            <a:avLst/>
          </a:prstGeom>
          <a:solidFill>
            <a:srgbClr val="FEE2F2"/>
          </a:solidFill>
          <a:ln>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rial" panose="020B0604020202020204" pitchFamily="34" charset="0"/>
                <a:cs typeface="Arial" panose="020B0604020202020204" pitchFamily="34" charset="0"/>
              </a:rPr>
              <a:t>DISTURBANCES IN EQUILIBRIUM</a:t>
            </a:r>
          </a:p>
          <a:p>
            <a:pPr algn="ctr"/>
            <a:r>
              <a:rPr lang="en-US" sz="2800" b="1" dirty="0">
                <a:solidFill>
                  <a:srgbClr val="C00000"/>
                </a:solidFill>
                <a:latin typeface="Arial" panose="020B0604020202020204" pitchFamily="34" charset="0"/>
                <a:cs typeface="Arial" panose="020B0604020202020204" pitchFamily="34" charset="0"/>
              </a:rPr>
              <a:t>While Standing  &amp; While Moving – Gait  </a:t>
            </a:r>
          </a:p>
        </p:txBody>
      </p:sp>
      <p:sp>
        <p:nvSpPr>
          <p:cNvPr id="16" name="Rounded Rectangle 15"/>
          <p:cNvSpPr/>
          <p:nvPr/>
        </p:nvSpPr>
        <p:spPr>
          <a:xfrm>
            <a:off x="3755311" y="4949824"/>
            <a:ext cx="7354957" cy="1311966"/>
          </a:xfrm>
          <a:prstGeom prst="roundRect">
            <a:avLst/>
          </a:prstGeom>
          <a:solidFill>
            <a:srgbClr val="FEE2F2"/>
          </a:solidFill>
          <a:ln>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rial" panose="020B0604020202020204" pitchFamily="34" charset="0"/>
                <a:cs typeface="Arial" panose="020B0604020202020204" pitchFamily="34" charset="0"/>
              </a:rPr>
              <a:t>DISTURBANCES IN MOVEMENTS</a:t>
            </a:r>
          </a:p>
          <a:p>
            <a:pPr algn="ctr"/>
            <a:r>
              <a:rPr lang="en-US" sz="2800" b="1" dirty="0" err="1">
                <a:solidFill>
                  <a:srgbClr val="002060"/>
                </a:solidFill>
                <a:latin typeface="Arial" panose="020B0604020202020204" pitchFamily="34" charset="0"/>
                <a:cs typeface="Arial" panose="020B0604020202020204" pitchFamily="34" charset="0"/>
              </a:rPr>
              <a:t>Eg</a:t>
            </a:r>
            <a:r>
              <a:rPr lang="en-US" sz="2800" b="1" dirty="0">
                <a:solidFill>
                  <a:srgbClr val="002060"/>
                </a:solidFill>
                <a:latin typeface="Arial" panose="020B0604020202020204" pitchFamily="34" charset="0"/>
                <a:cs typeface="Arial" panose="020B0604020202020204" pitchFamily="34" charset="0"/>
              </a:rPr>
              <a:t>. </a:t>
            </a:r>
            <a:r>
              <a:rPr lang="en-US" sz="2800" b="1" dirty="0">
                <a:solidFill>
                  <a:srgbClr val="C00000"/>
                </a:solidFill>
                <a:latin typeface="Arial" panose="020B0604020202020204" pitchFamily="34" charset="0"/>
                <a:cs typeface="Arial" panose="020B0604020202020204" pitchFamily="34" charset="0"/>
              </a:rPr>
              <a:t>Ataxia</a:t>
            </a:r>
            <a:r>
              <a:rPr lang="en-US" sz="2800" b="1" dirty="0">
                <a:solidFill>
                  <a:srgbClr val="002060"/>
                </a:solidFill>
                <a:latin typeface="Arial" panose="020B0604020202020204" pitchFamily="34" charset="0"/>
                <a:cs typeface="Arial" panose="020B0604020202020204" pitchFamily="34" charset="0"/>
              </a:rPr>
              <a:t>&amp; </a:t>
            </a:r>
            <a:r>
              <a:rPr lang="en-US" sz="2800" b="1" dirty="0">
                <a:solidFill>
                  <a:srgbClr val="C00000"/>
                </a:solidFill>
                <a:latin typeface="Arial" panose="020B0604020202020204" pitchFamily="34" charset="0"/>
                <a:cs typeface="Arial" panose="020B0604020202020204" pitchFamily="34" charset="0"/>
              </a:rPr>
              <a:t>Nystagmus</a:t>
            </a:r>
            <a:r>
              <a:rPr lang="en-US" sz="2800" b="1"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04391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308407" y="941599"/>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LO2</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3" name="Rectangle 2"/>
          <p:cNvSpPr/>
          <p:nvPr/>
        </p:nvSpPr>
        <p:spPr>
          <a:xfrm>
            <a:off x="157984" y="1750747"/>
            <a:ext cx="11799831" cy="4893647"/>
          </a:xfrm>
          <a:prstGeom prst="rect">
            <a:avLst/>
          </a:prstGeom>
        </p:spPr>
        <p:txBody>
          <a:bodyPr wrap="square">
            <a:spAutoFit/>
          </a:bodyPr>
          <a:lstStyle/>
          <a:p>
            <a:pPr marL="457200" indent="-457200">
              <a:buClr>
                <a:srgbClr val="C00000"/>
              </a:buClr>
              <a:buFont typeface="Wingdings" panose="05000000000000000000" pitchFamily="2" charset="2"/>
              <a:buChar char="ü"/>
            </a:pPr>
            <a:r>
              <a:rPr lang="en-US" sz="2600" dirty="0">
                <a:latin typeface="Arial" panose="020B0604020202020204" pitchFamily="34" charset="0"/>
                <a:cs typeface="Arial" panose="020B0604020202020204" pitchFamily="34" charset="0"/>
              </a:rPr>
              <a:t>The cerebellum is especially </a:t>
            </a:r>
            <a:r>
              <a:rPr lang="en-US" sz="2600" b="1" dirty="0">
                <a:solidFill>
                  <a:srgbClr val="FF0000"/>
                </a:solidFill>
                <a:latin typeface="Arial" panose="020B0604020202020204" pitchFamily="34" charset="0"/>
                <a:cs typeface="Arial" panose="020B0604020202020204" pitchFamily="34" charset="0"/>
              </a:rPr>
              <a:t>vital to the control of </a:t>
            </a:r>
            <a:r>
              <a:rPr lang="en-US" sz="2600" b="1" u="sng" dirty="0">
                <a:solidFill>
                  <a:srgbClr val="FF0000"/>
                </a:solidFill>
                <a:latin typeface="Arial" panose="020B0604020202020204" pitchFamily="34" charset="0"/>
                <a:cs typeface="Arial" panose="020B0604020202020204" pitchFamily="34" charset="0"/>
              </a:rPr>
              <a:t>very rapid </a:t>
            </a:r>
            <a:r>
              <a:rPr lang="en-US" sz="2600" b="1" dirty="0">
                <a:solidFill>
                  <a:srgbClr val="FF0000"/>
                </a:solidFill>
                <a:latin typeface="Arial" panose="020B0604020202020204" pitchFamily="34" charset="0"/>
                <a:cs typeface="Arial" panose="020B0604020202020204" pitchFamily="34" charset="0"/>
              </a:rPr>
              <a:t>muscular activities</a:t>
            </a:r>
            <a:r>
              <a:rPr lang="en-US" sz="2600" dirty="0">
                <a:latin typeface="Arial" panose="020B0604020202020204" pitchFamily="34" charset="0"/>
                <a:cs typeface="Arial" panose="020B0604020202020204" pitchFamily="34" charset="0"/>
              </a:rPr>
              <a:t> such as running, typing, playing the piano, and talking. </a:t>
            </a:r>
          </a:p>
          <a:p>
            <a:pPr marL="457200" indent="-457200">
              <a:buClr>
                <a:srgbClr val="C00000"/>
              </a:buClr>
              <a:buFont typeface="Wingdings" panose="05000000000000000000" pitchFamily="2" charset="2"/>
              <a:buChar char="ü"/>
            </a:pPr>
            <a:r>
              <a:rPr lang="en-US" sz="2600" dirty="0">
                <a:latin typeface="Arial" panose="020B0604020202020204" pitchFamily="34" charset="0"/>
                <a:cs typeface="Arial" panose="020B0604020202020204" pitchFamily="34" charset="0"/>
              </a:rPr>
              <a:t> Loss of this area of the brain can cause almost </a:t>
            </a:r>
            <a:r>
              <a:rPr lang="en-US" sz="2600" b="1" dirty="0">
                <a:solidFill>
                  <a:srgbClr val="FF0000"/>
                </a:solidFill>
                <a:latin typeface="Arial" panose="020B0604020202020204" pitchFamily="34" charset="0"/>
                <a:cs typeface="Arial" panose="020B0604020202020204" pitchFamily="34" charset="0"/>
              </a:rPr>
              <a:t>total incoordination </a:t>
            </a:r>
            <a:r>
              <a:rPr lang="en-US" sz="2600" dirty="0">
                <a:latin typeface="Arial" panose="020B0604020202020204" pitchFamily="34" charset="0"/>
                <a:cs typeface="Arial" panose="020B0604020202020204" pitchFamily="34" charset="0"/>
              </a:rPr>
              <a:t>of these activities even though its loss causes </a:t>
            </a:r>
            <a:r>
              <a:rPr lang="en-US" sz="2600" b="1" dirty="0">
                <a:solidFill>
                  <a:srgbClr val="FF0000"/>
                </a:solidFill>
                <a:latin typeface="Arial" panose="020B0604020202020204" pitchFamily="34" charset="0"/>
                <a:cs typeface="Arial" panose="020B0604020202020204" pitchFamily="34" charset="0"/>
              </a:rPr>
              <a:t>no paralysis of any muscle</a:t>
            </a:r>
            <a:r>
              <a:rPr lang="en-US" sz="2600" b="1" dirty="0">
                <a:latin typeface="Arial" panose="020B0604020202020204" pitchFamily="34" charset="0"/>
                <a:cs typeface="Arial" panose="020B0604020202020204" pitchFamily="34" charset="0"/>
              </a:rPr>
              <a:t>. </a:t>
            </a:r>
          </a:p>
          <a:p>
            <a:pPr marL="457200" indent="-457200">
              <a:buClr>
                <a:srgbClr val="C00000"/>
              </a:buClr>
              <a:buFont typeface="Wingdings" panose="05000000000000000000" pitchFamily="2" charset="2"/>
              <a:buChar char="ü"/>
            </a:pPr>
            <a:r>
              <a:rPr lang="en-US" sz="2600" dirty="0">
                <a:latin typeface="Arial" panose="020B0604020202020204" pitchFamily="34" charset="0"/>
                <a:cs typeface="Arial" panose="020B0604020202020204" pitchFamily="34" charset="0"/>
              </a:rPr>
              <a:t>Lesions to any division of cerebellum result in impairments on </a:t>
            </a:r>
            <a:r>
              <a:rPr lang="en-US" sz="2600" b="1" dirty="0">
                <a:solidFill>
                  <a:srgbClr val="FF0000"/>
                </a:solidFill>
                <a:latin typeface="Arial" panose="020B0604020202020204" pitchFamily="34" charset="0"/>
                <a:cs typeface="Arial" panose="020B0604020202020204" pitchFamily="34" charset="0"/>
              </a:rPr>
              <a:t>unilateral</a:t>
            </a:r>
            <a:r>
              <a:rPr lang="en-US" sz="2600" dirty="0">
                <a:solidFill>
                  <a:srgbClr val="FF000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and </a:t>
            </a:r>
            <a:r>
              <a:rPr lang="en-US" sz="2600" b="1" dirty="0">
                <a:solidFill>
                  <a:srgbClr val="FF0000"/>
                </a:solidFill>
                <a:latin typeface="Arial" panose="020B0604020202020204" pitchFamily="34" charset="0"/>
                <a:cs typeface="Arial" panose="020B0604020202020204" pitchFamily="34" charset="0"/>
              </a:rPr>
              <a:t>ipsilateral side of the body</a:t>
            </a:r>
          </a:p>
          <a:p>
            <a:pPr marL="457200" indent="-457200">
              <a:buClr>
                <a:srgbClr val="C00000"/>
              </a:buClr>
              <a:buFont typeface="Wingdings" panose="05000000000000000000" pitchFamily="2" charset="2"/>
              <a:buChar char="ü"/>
            </a:pPr>
            <a:r>
              <a:rPr lang="en-US" sz="2600" dirty="0">
                <a:latin typeface="Arial" panose="020B0604020202020204" pitchFamily="34" charset="0"/>
                <a:cs typeface="Arial" panose="020B0604020202020204" pitchFamily="34" charset="0"/>
              </a:rPr>
              <a:t>general, during cerebellar lesions, there are disturbances in posture, equilibrium and movements. </a:t>
            </a:r>
          </a:p>
          <a:p>
            <a:pPr marL="457200" indent="-457200">
              <a:buClr>
                <a:srgbClr val="C00000"/>
              </a:buClr>
              <a:buFont typeface="Wingdings" panose="05000000000000000000" pitchFamily="2" charset="2"/>
              <a:buChar char="ü"/>
            </a:pPr>
            <a:r>
              <a:rPr lang="en-US" sz="2600" dirty="0">
                <a:latin typeface="Arial" panose="020B0604020202020204" pitchFamily="34" charset="0"/>
                <a:cs typeface="Arial" panose="020B0604020202020204" pitchFamily="34" charset="0"/>
              </a:rPr>
              <a:t>Most of the disturbances are due to the damage to </a:t>
            </a:r>
            <a:r>
              <a:rPr lang="en-US" sz="2600" dirty="0" err="1">
                <a:solidFill>
                  <a:srgbClr val="FF0000"/>
                </a:solidFill>
                <a:latin typeface="Arial" panose="020B0604020202020204" pitchFamily="34" charset="0"/>
                <a:cs typeface="Arial" panose="020B0604020202020204" pitchFamily="34" charset="0"/>
              </a:rPr>
              <a:t>corticocerebellum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neocerebellum</a:t>
            </a:r>
            <a:r>
              <a:rPr lang="en-US" sz="2600" dirty="0">
                <a:latin typeface="Arial" panose="020B0604020202020204" pitchFamily="34" charset="0"/>
                <a:cs typeface="Arial" panose="020B0604020202020204" pitchFamily="34" charset="0"/>
              </a:rPr>
              <a:t>) because in human beings, </a:t>
            </a:r>
            <a:r>
              <a:rPr lang="en-US" sz="2600" dirty="0">
                <a:solidFill>
                  <a:srgbClr val="FF0000"/>
                </a:solidFill>
                <a:latin typeface="Arial" panose="020B0604020202020204" pitchFamily="34" charset="0"/>
                <a:cs typeface="Arial" panose="020B0604020202020204" pitchFamily="34" charset="0"/>
              </a:rPr>
              <a:t>it is larger than other divisions. </a:t>
            </a:r>
          </a:p>
          <a:p>
            <a:pPr marL="457200" indent="-457200">
              <a:buClr>
                <a:srgbClr val="C00000"/>
              </a:buClr>
              <a:buFont typeface="Wingdings" panose="05000000000000000000" pitchFamily="2" charset="2"/>
              <a:buChar char="ü"/>
            </a:pPr>
            <a:endParaRPr lang="en-US" sz="2600" b="1" dirty="0">
              <a:solidFill>
                <a:srgbClr val="FF0000"/>
              </a:solidFill>
              <a:latin typeface="Arial" panose="020B0604020202020204" pitchFamily="34" charset="0"/>
              <a:cs typeface="Arial" panose="020B0604020202020204" pitchFamily="34" charset="0"/>
            </a:endParaRPr>
          </a:p>
          <a:p>
            <a:pPr marL="457200" indent="-457200">
              <a:buClr>
                <a:srgbClr val="C00000"/>
              </a:buClr>
              <a:buFont typeface="Wingdings" panose="05000000000000000000" pitchFamily="2" charset="2"/>
              <a:buChar char="ü"/>
            </a:pPr>
            <a:endParaRPr lang="en-US" sz="2600" b="1" dirty="0">
              <a:latin typeface="Arial" panose="020B0604020202020204" pitchFamily="34" charset="0"/>
              <a:cs typeface="Arial" panose="020B0604020202020204" pitchFamily="34" charset="0"/>
            </a:endParaRPr>
          </a:p>
        </p:txBody>
      </p:sp>
      <p:sp>
        <p:nvSpPr>
          <p:cNvPr id="10" name="TextBox 9"/>
          <p:cNvSpPr txBox="1"/>
          <p:nvPr/>
        </p:nvSpPr>
        <p:spPr>
          <a:xfrm>
            <a:off x="428372" y="892831"/>
            <a:ext cx="3252419"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The cerebellum</a:t>
            </a:r>
            <a:endParaRPr lang="en-US" sz="3200" b="1" dirty="0">
              <a:solidFill>
                <a:srgbClr val="FFFF00"/>
              </a:solidFill>
            </a:endParaRPr>
          </a:p>
        </p:txBody>
      </p:sp>
    </p:spTree>
    <p:extLst>
      <p:ext uri="{BB962C8B-B14F-4D97-AF65-F5344CB8AC3E}">
        <p14:creationId xmlns:p14="http://schemas.microsoft.com/office/powerpoint/2010/main" val="4287748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279843" y="8068"/>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1834586" y="724314"/>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9" name="TextBox 8"/>
          <p:cNvSpPr txBox="1"/>
          <p:nvPr/>
        </p:nvSpPr>
        <p:spPr>
          <a:xfrm>
            <a:off x="596957" y="795160"/>
            <a:ext cx="5581118"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Learning outcomes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graphicFrame>
        <p:nvGraphicFramePr>
          <p:cNvPr id="13" name="Diagram 12"/>
          <p:cNvGraphicFramePr/>
          <p:nvPr>
            <p:extLst>
              <p:ext uri="{D42A27DB-BD31-4B8C-83A1-F6EECF244321}">
                <p14:modId xmlns:p14="http://schemas.microsoft.com/office/powerpoint/2010/main" val="1742545639"/>
              </p:ext>
            </p:extLst>
          </p:nvPr>
        </p:nvGraphicFramePr>
        <p:xfrm>
          <a:off x="570874" y="1318529"/>
          <a:ext cx="11247316" cy="54080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95643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308407" y="941599"/>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LO3</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3" name="Rectangle 2"/>
          <p:cNvSpPr/>
          <p:nvPr/>
        </p:nvSpPr>
        <p:spPr>
          <a:xfrm>
            <a:off x="947681" y="2125074"/>
            <a:ext cx="9934755" cy="3416320"/>
          </a:xfrm>
          <a:prstGeom prst="rect">
            <a:avLst/>
          </a:prstGeom>
        </p:spPr>
        <p:txBody>
          <a:bodyPr wrap="square">
            <a:spAutoFit/>
          </a:bodyPr>
          <a:lstStyle/>
          <a:p>
            <a:pPr>
              <a:lnSpc>
                <a:spcPct val="150000"/>
              </a:lnSpc>
            </a:pPr>
            <a:r>
              <a:rPr lang="en-US" sz="2400" dirty="0">
                <a:latin typeface="Arial" panose="020B0604020202020204" pitchFamily="34" charset="0"/>
                <a:cs typeface="Arial" panose="020B0604020202020204" pitchFamily="34" charset="0"/>
              </a:rPr>
              <a:t>(more appropriately, </a:t>
            </a:r>
            <a:r>
              <a:rPr lang="en-US" sz="2400" dirty="0">
                <a:solidFill>
                  <a:srgbClr val="FF0000"/>
                </a:solidFill>
                <a:latin typeface="Arial" panose="020B0604020202020204" pitchFamily="34" charset="0"/>
                <a:cs typeface="Arial" panose="020B0604020202020204" pitchFamily="34" charset="0"/>
              </a:rPr>
              <a:t>the basal nuclei</a:t>
            </a:r>
            <a:r>
              <a:rPr lang="en-US" sz="2400" dirty="0">
                <a:latin typeface="Arial" panose="020B0604020202020204" pitchFamily="34" charset="0"/>
                <a:cs typeface="Arial" panose="020B0604020202020204" pitchFamily="34" charset="0"/>
              </a:rPr>
              <a:t>) </a:t>
            </a:r>
          </a:p>
          <a:p>
            <a:pPr>
              <a:lnSpc>
                <a:spcPct val="150000"/>
              </a:lnSpc>
            </a:pPr>
            <a:r>
              <a:rPr lang="en-US" sz="2400" dirty="0">
                <a:latin typeface="Arial" panose="020B0604020202020204" pitchFamily="34" charset="0"/>
                <a:cs typeface="Arial" panose="020B0604020202020204" pitchFamily="34" charset="0"/>
              </a:rPr>
              <a:t>Are essential subcortical nuclei of grey matter of the forebrain, lying deep to the white matter of the cerebral cortex. </a:t>
            </a:r>
          </a:p>
          <a:p>
            <a:pPr>
              <a:lnSpc>
                <a:spcPct val="150000"/>
              </a:lnSpc>
            </a:pPr>
            <a:r>
              <a:rPr lang="en-US" sz="2400" dirty="0">
                <a:latin typeface="Arial" panose="020B0604020202020204" pitchFamily="34" charset="0"/>
                <a:cs typeface="Arial" panose="020B0604020202020204" pitchFamily="34" charset="0"/>
              </a:rPr>
              <a:t>They play a prominent role in </a:t>
            </a:r>
            <a:r>
              <a:rPr lang="en-US" sz="2400" b="1" dirty="0">
                <a:latin typeface="Arial" panose="020B0604020202020204" pitchFamily="34" charset="0"/>
                <a:cs typeface="Arial" panose="020B0604020202020204" pitchFamily="34" charset="0"/>
              </a:rPr>
              <a:t>initiating</a:t>
            </a:r>
            <a:r>
              <a:rPr lang="en-US" sz="2400" dirty="0">
                <a:latin typeface="Arial" panose="020B0604020202020204" pitchFamily="34" charset="0"/>
                <a:cs typeface="Arial" panose="020B0604020202020204" pitchFamily="34" charset="0"/>
              </a:rPr>
              <a:t> and modulating movement, as well as cognitive and emotional functions, through a complex series of feedback loops to and from the cerebral cortex. </a:t>
            </a:r>
          </a:p>
        </p:txBody>
      </p:sp>
      <p:sp>
        <p:nvSpPr>
          <p:cNvPr id="13" name="TextBox 12"/>
          <p:cNvSpPr txBox="1"/>
          <p:nvPr/>
        </p:nvSpPr>
        <p:spPr>
          <a:xfrm>
            <a:off x="534391" y="1129113"/>
            <a:ext cx="3657284"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The basal ganglia</a:t>
            </a:r>
            <a:endParaRPr lang="en-US" sz="3200" b="1" dirty="0">
              <a:solidFill>
                <a:srgbClr val="FFFF00"/>
              </a:solidFill>
            </a:endParaRPr>
          </a:p>
        </p:txBody>
      </p:sp>
    </p:spTree>
    <p:extLst>
      <p:ext uri="{BB962C8B-B14F-4D97-AF65-F5344CB8AC3E}">
        <p14:creationId xmlns:p14="http://schemas.microsoft.com/office/powerpoint/2010/main" val="2367314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5848709" y="1276710"/>
            <a:ext cx="6243441" cy="5313871"/>
          </a:xfrm>
          <a:prstGeom prst="rect">
            <a:avLst/>
          </a:prstGeom>
          <a:noFill/>
          <a:ln>
            <a:noFill/>
          </a:ln>
        </p:spPr>
      </p:pic>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308407" y="941599"/>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LO3</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3" name="Rectangle 2"/>
          <p:cNvSpPr/>
          <p:nvPr/>
        </p:nvSpPr>
        <p:spPr>
          <a:xfrm>
            <a:off x="139067" y="1558018"/>
            <a:ext cx="6056128" cy="4834400"/>
          </a:xfrm>
          <a:prstGeom prst="rect">
            <a:avLst/>
          </a:prstGeom>
        </p:spPr>
        <p:txBody>
          <a:bodyPr wrap="square">
            <a:spAutoFit/>
          </a:bodyPr>
          <a:lstStyle/>
          <a:p>
            <a:pPr>
              <a:lnSpc>
                <a:spcPct val="107000"/>
              </a:lnSpc>
            </a:pPr>
            <a:r>
              <a:rPr lang="en-US" sz="2400" dirty="0">
                <a:latin typeface="Arial" panose="020B0604020202020204" pitchFamily="34" charset="0"/>
                <a:ea typeface="Calibri" panose="020F0502020204030204" pitchFamily="34" charset="0"/>
                <a:cs typeface="Arial" panose="020B0604020202020204" pitchFamily="34" charset="0"/>
              </a:rPr>
              <a:t>The basal ganglia circuits include two core structures: </a:t>
            </a:r>
          </a:p>
          <a:p>
            <a:pPr marL="342900" indent="-342900">
              <a:lnSpc>
                <a:spcPct val="107000"/>
              </a:lnSpc>
              <a:buFont typeface="Wingdings" panose="05000000000000000000" pitchFamily="2" charset="2"/>
              <a:buChar char="Ø"/>
            </a:pPr>
            <a:r>
              <a:rPr lang="en-US" sz="2400" i="1" dirty="0">
                <a:latin typeface="Arial" panose="020B0604020202020204" pitchFamily="34" charset="0"/>
                <a:ea typeface="Calibri" panose="020F0502020204030204" pitchFamily="34" charset="0"/>
                <a:cs typeface="Arial" panose="020B0604020202020204" pitchFamily="34" charset="0"/>
              </a:rPr>
              <a:t>Putamen</a:t>
            </a:r>
          </a:p>
          <a:p>
            <a:pPr marL="342900" indent="-342900">
              <a:lnSpc>
                <a:spcPct val="107000"/>
              </a:lnSpc>
              <a:buFont typeface="Wingdings" panose="05000000000000000000" pitchFamily="2" charset="2"/>
              <a:buChar char="Ø"/>
            </a:pPr>
            <a:endParaRPr lang="en-US" sz="2400" i="1"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Wingdings" panose="05000000000000000000" pitchFamily="2" charset="2"/>
              <a:buChar char="Ø"/>
            </a:pPr>
            <a:r>
              <a:rPr lang="en-US" sz="2400" i="1" dirty="0">
                <a:latin typeface="Arial" panose="020B0604020202020204" pitchFamily="34" charset="0"/>
                <a:ea typeface="Calibri" panose="020F0502020204030204" pitchFamily="34" charset="0"/>
                <a:cs typeface="Arial" panose="020B0604020202020204" pitchFamily="34" charset="0"/>
              </a:rPr>
              <a:t>The caudate</a:t>
            </a:r>
          </a:p>
          <a:p>
            <a:pPr marL="342900" indent="-342900">
              <a:lnSpc>
                <a:spcPct val="107000"/>
              </a:lnSpc>
              <a:buFont typeface="Wingdings" panose="05000000000000000000" pitchFamily="2" charset="2"/>
              <a:buChar char="Ø"/>
            </a:pPr>
            <a:endParaRPr lang="en-US" sz="2400" i="1"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Wingdings" panose="05000000000000000000" pitchFamily="2" charset="2"/>
              <a:buChar char="Ø"/>
            </a:pPr>
            <a:r>
              <a:rPr lang="en-US" sz="2400" i="1" dirty="0">
                <a:latin typeface="Arial" panose="020B0604020202020204" pitchFamily="34" charset="0"/>
                <a:ea typeface="Calibri" panose="020F0502020204030204" pitchFamily="34" charset="0"/>
                <a:cs typeface="Arial" panose="020B0604020202020204" pitchFamily="34" charset="0"/>
              </a:rPr>
              <a:t>Globus pallidus</a:t>
            </a:r>
            <a:r>
              <a:rPr lang="en-US" sz="2400" dirty="0">
                <a:latin typeface="Arial" panose="020B0604020202020204" pitchFamily="34" charset="0"/>
                <a:ea typeface="Calibri" panose="020F0502020204030204" pitchFamily="34" charset="0"/>
                <a:cs typeface="Arial" panose="020B0604020202020204" pitchFamily="34" charset="0"/>
              </a:rPr>
              <a:t>.</a:t>
            </a:r>
          </a:p>
          <a:p>
            <a:pPr>
              <a:lnSpc>
                <a:spcPct val="107000"/>
              </a:lnSpc>
            </a:pPr>
            <a:endParaRPr lang="en-US"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2400" dirty="0">
                <a:latin typeface="Arial" panose="020B0604020202020204" pitchFamily="34" charset="0"/>
                <a:ea typeface="Calibri" panose="020F0502020204030204" pitchFamily="34" charset="0"/>
                <a:cs typeface="Arial" panose="020B0604020202020204" pitchFamily="34" charset="0"/>
              </a:rPr>
              <a:t>Two other critical components of the basal ganglia are: </a:t>
            </a:r>
          </a:p>
          <a:p>
            <a:pPr marL="342900" indent="-342900">
              <a:lnSpc>
                <a:spcPct val="107000"/>
              </a:lnSpc>
              <a:buFont typeface="Wingdings" panose="05000000000000000000" pitchFamily="2" charset="2"/>
              <a:buChar char="Ø"/>
            </a:pPr>
            <a:r>
              <a:rPr lang="en-US" sz="2400" dirty="0">
                <a:latin typeface="Arial" panose="020B0604020202020204" pitchFamily="34" charset="0"/>
                <a:ea typeface="Calibri" panose="020F0502020204030204" pitchFamily="34" charset="0"/>
                <a:cs typeface="Arial" panose="020B0604020202020204" pitchFamily="34" charset="0"/>
              </a:rPr>
              <a:t>the </a:t>
            </a:r>
            <a:r>
              <a:rPr lang="en-US" sz="2400" i="1" dirty="0">
                <a:latin typeface="Arial" panose="020B0604020202020204" pitchFamily="34" charset="0"/>
                <a:ea typeface="Calibri" panose="020F0502020204030204" pitchFamily="34" charset="0"/>
                <a:cs typeface="Arial" panose="020B0604020202020204" pitchFamily="34" charset="0"/>
              </a:rPr>
              <a:t>substantia </a:t>
            </a:r>
            <a:r>
              <a:rPr lang="en-US" sz="2400" i="1" dirty="0" err="1">
                <a:latin typeface="Arial" panose="020B0604020202020204" pitchFamily="34" charset="0"/>
                <a:ea typeface="Calibri" panose="020F0502020204030204" pitchFamily="34" charset="0"/>
                <a:cs typeface="Arial" panose="020B0604020202020204" pitchFamily="34" charset="0"/>
              </a:rPr>
              <a:t>nigra</a:t>
            </a:r>
            <a:r>
              <a:rPr lang="en-US" sz="2400" i="1" dirty="0">
                <a:latin typeface="Arial" panose="020B0604020202020204" pitchFamily="34" charset="0"/>
                <a:ea typeface="Calibri" panose="020F0502020204030204" pitchFamily="34" charset="0"/>
                <a:cs typeface="Arial" panose="020B0604020202020204" pitchFamily="34" charset="0"/>
              </a:rPr>
              <a:t> </a:t>
            </a:r>
          </a:p>
          <a:p>
            <a:pPr marL="342900" indent="-342900">
              <a:lnSpc>
                <a:spcPct val="107000"/>
              </a:lnSpc>
              <a:buFont typeface="Wingdings" panose="05000000000000000000" pitchFamily="2" charset="2"/>
              <a:buChar char="Ø"/>
            </a:pPr>
            <a:r>
              <a:rPr lang="en-US" sz="2400" dirty="0">
                <a:latin typeface="Arial" panose="020B0604020202020204" pitchFamily="34" charset="0"/>
                <a:ea typeface="Calibri" panose="020F0502020204030204" pitchFamily="34" charset="0"/>
                <a:cs typeface="Arial" panose="020B0604020202020204" pitchFamily="34" charset="0"/>
              </a:rPr>
              <a:t>the </a:t>
            </a:r>
            <a:r>
              <a:rPr lang="en-US" sz="2400" i="1" dirty="0" err="1">
                <a:latin typeface="Arial" panose="020B0604020202020204" pitchFamily="34" charset="0"/>
                <a:ea typeface="Calibri" panose="020F0502020204030204" pitchFamily="34" charset="0"/>
                <a:cs typeface="Arial" panose="020B0604020202020204" pitchFamily="34" charset="0"/>
              </a:rPr>
              <a:t>subthalamic</a:t>
            </a:r>
            <a:r>
              <a:rPr lang="en-US" sz="2400" i="1" dirty="0">
                <a:latin typeface="Arial" panose="020B0604020202020204" pitchFamily="34" charset="0"/>
                <a:ea typeface="Calibri" panose="020F0502020204030204" pitchFamily="34" charset="0"/>
                <a:cs typeface="Arial" panose="020B0604020202020204" pitchFamily="34" charset="0"/>
              </a:rPr>
              <a:t> nucleus</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Right Brace 8"/>
          <p:cNvSpPr/>
          <p:nvPr/>
        </p:nvSpPr>
        <p:spPr>
          <a:xfrm>
            <a:off x="2399301" y="2614706"/>
            <a:ext cx="638354" cy="73861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167131" y="2740261"/>
            <a:ext cx="2268747" cy="487506"/>
          </a:xfrm>
          <a:prstGeom prst="rect">
            <a:avLst/>
          </a:prstGeom>
          <a:noFill/>
        </p:spPr>
        <p:txBody>
          <a:bodyPr wrap="square" rtlCol="0">
            <a:spAutoFit/>
          </a:bodyPr>
          <a:lstStyle/>
          <a:p>
            <a:pPr>
              <a:lnSpc>
                <a:spcPct val="107000"/>
              </a:lnSpc>
            </a:pPr>
            <a:r>
              <a:rPr lang="en-US" sz="2400" b="1" i="1" dirty="0">
                <a:solidFill>
                  <a:schemeClr val="tx2"/>
                </a:solidFill>
                <a:latin typeface="Arial" panose="020B0604020202020204" pitchFamily="34" charset="0"/>
                <a:ea typeface="Calibri" panose="020F0502020204030204" pitchFamily="34" charset="0"/>
                <a:cs typeface="Arial" panose="020B0604020202020204" pitchFamily="34" charset="0"/>
              </a:rPr>
              <a:t>The striatum </a:t>
            </a:r>
          </a:p>
        </p:txBody>
      </p:sp>
      <p:sp>
        <p:nvSpPr>
          <p:cNvPr id="14" name="TextBox 13"/>
          <p:cNvSpPr txBox="1"/>
          <p:nvPr/>
        </p:nvSpPr>
        <p:spPr>
          <a:xfrm>
            <a:off x="6185526" y="2055879"/>
            <a:ext cx="534838" cy="379563"/>
          </a:xfrm>
          <a:prstGeom prst="rect">
            <a:avLst/>
          </a:prstGeom>
          <a:noFill/>
          <a:effectLst>
            <a:glow rad="1016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15" name="TextBox 14"/>
          <p:cNvSpPr txBox="1"/>
          <p:nvPr/>
        </p:nvSpPr>
        <p:spPr>
          <a:xfrm>
            <a:off x="6809100" y="2355080"/>
            <a:ext cx="534838" cy="379563"/>
          </a:xfrm>
          <a:prstGeom prst="rect">
            <a:avLst/>
          </a:prstGeom>
          <a:noFill/>
          <a:effectLst>
            <a:glow rad="1016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16" name="TextBox 15"/>
          <p:cNvSpPr txBox="1"/>
          <p:nvPr/>
        </p:nvSpPr>
        <p:spPr>
          <a:xfrm>
            <a:off x="6789762" y="1866097"/>
            <a:ext cx="534838" cy="379563"/>
          </a:xfrm>
          <a:prstGeom prst="rect">
            <a:avLst/>
          </a:prstGeom>
          <a:noFill/>
          <a:effectLst>
            <a:glow rad="1016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17" name="TextBox 16"/>
          <p:cNvSpPr txBox="1"/>
          <p:nvPr/>
        </p:nvSpPr>
        <p:spPr>
          <a:xfrm>
            <a:off x="6309203" y="5712547"/>
            <a:ext cx="1061404" cy="611042"/>
          </a:xfrm>
          <a:prstGeom prst="rect">
            <a:avLst/>
          </a:prstGeom>
          <a:noFill/>
          <a:effectLst>
            <a:glow rad="1397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19" name="TextBox 18"/>
          <p:cNvSpPr txBox="1"/>
          <p:nvPr/>
        </p:nvSpPr>
        <p:spPr>
          <a:xfrm>
            <a:off x="6541681" y="3163541"/>
            <a:ext cx="534838" cy="379563"/>
          </a:xfrm>
          <a:prstGeom prst="rect">
            <a:avLst/>
          </a:prstGeom>
          <a:noFill/>
          <a:effectLst>
            <a:glow rad="1016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
        <p:nvSpPr>
          <p:cNvPr id="20" name="TextBox 19"/>
          <p:cNvSpPr txBox="1"/>
          <p:nvPr/>
        </p:nvSpPr>
        <p:spPr>
          <a:xfrm>
            <a:off x="5922420" y="3436183"/>
            <a:ext cx="534838" cy="379563"/>
          </a:xfrm>
          <a:prstGeom prst="rect">
            <a:avLst/>
          </a:prstGeom>
          <a:noFill/>
          <a:effectLst>
            <a:glow rad="1016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
        <p:nvSpPr>
          <p:cNvPr id="21" name="TextBox 20"/>
          <p:cNvSpPr txBox="1"/>
          <p:nvPr/>
        </p:nvSpPr>
        <p:spPr>
          <a:xfrm>
            <a:off x="6541681" y="3680919"/>
            <a:ext cx="534838" cy="379563"/>
          </a:xfrm>
          <a:prstGeom prst="rect">
            <a:avLst/>
          </a:prstGeom>
          <a:noFill/>
          <a:effectLst>
            <a:glow rad="1016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
        <p:nvSpPr>
          <p:cNvPr id="22" name="TextBox 21"/>
          <p:cNvSpPr txBox="1"/>
          <p:nvPr/>
        </p:nvSpPr>
        <p:spPr>
          <a:xfrm>
            <a:off x="7979465" y="5826992"/>
            <a:ext cx="1061404" cy="611042"/>
          </a:xfrm>
          <a:prstGeom prst="rect">
            <a:avLst/>
          </a:prstGeom>
          <a:noFill/>
          <a:effectLst>
            <a:glow rad="1397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23" name="Right Brace 22"/>
          <p:cNvSpPr/>
          <p:nvPr/>
        </p:nvSpPr>
        <p:spPr>
          <a:xfrm>
            <a:off x="2694563" y="3420915"/>
            <a:ext cx="638354" cy="775281"/>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3537750" y="3486075"/>
            <a:ext cx="2268747" cy="882678"/>
          </a:xfrm>
          <a:prstGeom prst="rect">
            <a:avLst/>
          </a:prstGeom>
          <a:noFill/>
        </p:spPr>
        <p:txBody>
          <a:bodyPr wrap="square" rtlCol="0">
            <a:spAutoFit/>
          </a:bodyPr>
          <a:lstStyle/>
          <a:p>
            <a:pPr>
              <a:lnSpc>
                <a:spcPct val="107000"/>
              </a:lnSpc>
            </a:pPr>
            <a:r>
              <a:rPr lang="en-US" sz="2400" b="1" i="1" dirty="0">
                <a:solidFill>
                  <a:schemeClr val="tx2"/>
                </a:solidFill>
                <a:latin typeface="Arial" panose="020B0604020202020204" pitchFamily="34" charset="0"/>
                <a:ea typeface="Calibri" panose="020F0502020204030204" pitchFamily="34" charset="0"/>
                <a:cs typeface="Arial" panose="020B0604020202020204" pitchFamily="34" charset="0"/>
              </a:rPr>
              <a:t>lenticular nucleus</a:t>
            </a:r>
          </a:p>
        </p:txBody>
      </p:sp>
    </p:spTree>
    <p:extLst>
      <p:ext uri="{BB962C8B-B14F-4D97-AF65-F5344CB8AC3E}">
        <p14:creationId xmlns:p14="http://schemas.microsoft.com/office/powerpoint/2010/main" val="227945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9" grpId="0" animBg="1"/>
      <p:bldP spid="20"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308407" y="941599"/>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LO3</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3" name="Rectangle 2"/>
          <p:cNvSpPr/>
          <p:nvPr/>
        </p:nvSpPr>
        <p:spPr>
          <a:xfrm>
            <a:off x="792805" y="1424841"/>
            <a:ext cx="8566030" cy="461665"/>
          </a:xfrm>
          <a:prstGeom prst="rect">
            <a:avLst/>
          </a:prstGeom>
        </p:spPr>
        <p:txBody>
          <a:bodyPr wrap="square">
            <a:spAutoFit/>
          </a:bodyPr>
          <a:lstStyle/>
          <a:p>
            <a:pPr lvl="0"/>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(motor control)</a:t>
            </a:r>
          </a:p>
        </p:txBody>
      </p:sp>
      <p:sp>
        <p:nvSpPr>
          <p:cNvPr id="10" name="Rectangle 9"/>
          <p:cNvSpPr/>
          <p:nvPr/>
        </p:nvSpPr>
        <p:spPr>
          <a:xfrm>
            <a:off x="880099" y="1951492"/>
            <a:ext cx="9841849" cy="4093428"/>
          </a:xfrm>
          <a:prstGeom prst="rect">
            <a:avLst/>
          </a:prstGeom>
        </p:spPr>
        <p:txBody>
          <a:bodyPr wrap="square">
            <a:spAutoFit/>
          </a:bodyPr>
          <a:lstStyle/>
          <a:p>
            <a:pPr marL="457200" indent="-457200">
              <a:buAutoNum type="arabicParenR"/>
            </a:pPr>
            <a:r>
              <a:rPr lang="en-US" sz="2000" dirty="0">
                <a:solidFill>
                  <a:srgbClr val="C00000"/>
                </a:solidFill>
                <a:latin typeface="Arial" panose="020B0604020202020204" pitchFamily="34" charset="0"/>
                <a:cs typeface="Arial" panose="020B0604020202020204" pitchFamily="34" charset="0"/>
              </a:rPr>
              <a:t>Caudate nucleus with cerebral cortex </a:t>
            </a:r>
            <a:endParaRPr lang="ar-IQ" sz="2000" dirty="0">
              <a:solidFill>
                <a:srgbClr val="C00000"/>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•Planning sequence of cognitive complex movements </a:t>
            </a:r>
            <a:endParaRPr lang="ar-IQ" sz="20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 Control timing (rapid or slow)  </a:t>
            </a:r>
            <a:endParaRPr lang="ar-IQ" sz="20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 Scale (small or large) </a:t>
            </a:r>
          </a:p>
          <a:p>
            <a:r>
              <a:rPr lang="en-US" sz="2000" dirty="0">
                <a:latin typeface="Arial" panose="020B0604020202020204" pitchFamily="34" charset="0"/>
                <a:cs typeface="Arial" panose="020B0604020202020204" pitchFamily="34" charset="0"/>
              </a:rPr>
              <a:t> </a:t>
            </a:r>
            <a:endParaRPr lang="en-US" sz="2000" dirty="0">
              <a:solidFill>
                <a:srgbClr val="C00000"/>
              </a:solidFill>
              <a:latin typeface="Arial" panose="020B0604020202020204" pitchFamily="34" charset="0"/>
              <a:cs typeface="Arial" panose="020B0604020202020204" pitchFamily="34" charset="0"/>
            </a:endParaRPr>
          </a:p>
          <a:p>
            <a:pPr marL="457200" indent="-457200">
              <a:buAutoNum type="arabicParenR" startAt="2"/>
            </a:pPr>
            <a:r>
              <a:rPr lang="en-US" sz="2000" dirty="0">
                <a:solidFill>
                  <a:srgbClr val="C00000"/>
                </a:solidFill>
                <a:latin typeface="Arial" panose="020B0604020202020204" pitchFamily="34" charset="0"/>
                <a:cs typeface="Arial" panose="020B0604020202020204" pitchFamily="34" charset="0"/>
              </a:rPr>
              <a:t>Putamen circuit with corticospinal tract </a:t>
            </a:r>
            <a:endParaRPr lang="ar-IQ" sz="2000" dirty="0">
              <a:solidFill>
                <a:srgbClr val="C00000"/>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•Execute subconscious learned pattern of movement </a:t>
            </a:r>
          </a:p>
          <a:p>
            <a:r>
              <a:rPr lang="en-US" sz="2000" dirty="0">
                <a:latin typeface="Arial" panose="020B0604020202020204" pitchFamily="34" charset="0"/>
                <a:cs typeface="Arial" panose="020B0604020202020204" pitchFamily="34" charset="0"/>
              </a:rPr>
              <a:t> </a:t>
            </a:r>
            <a:endParaRPr lang="en-US" sz="2000" dirty="0">
              <a:solidFill>
                <a:srgbClr val="C00000"/>
              </a:solidFill>
              <a:latin typeface="Arial" panose="020B0604020202020204" pitchFamily="34" charset="0"/>
              <a:cs typeface="Arial" panose="020B0604020202020204" pitchFamily="34" charset="0"/>
            </a:endParaRPr>
          </a:p>
          <a:p>
            <a:pPr marL="457200" indent="-457200">
              <a:buFontTx/>
              <a:buAutoNum type="arabicParenR" startAt="3"/>
            </a:pPr>
            <a:r>
              <a:rPr lang="en-US" sz="2000" dirty="0">
                <a:solidFill>
                  <a:srgbClr val="C00000"/>
                </a:solidFill>
                <a:latin typeface="Arial" panose="020B0604020202020204" pitchFamily="34" charset="0"/>
                <a:cs typeface="Arial" panose="020B0604020202020204" pitchFamily="34" charset="0"/>
              </a:rPr>
              <a:t>Globus pallidus: </a:t>
            </a:r>
            <a:r>
              <a:rPr lang="en-US" sz="2000" dirty="0">
                <a:latin typeface="Arial" panose="020B0604020202020204" pitchFamily="34" charset="0"/>
                <a:cs typeface="Arial" panose="020B0604020202020204" pitchFamily="34" charset="0"/>
              </a:rPr>
              <a:t>posture taken to perform particular movement </a:t>
            </a:r>
          </a:p>
          <a:p>
            <a:pPr marL="457200" indent="-457200">
              <a:buAutoNum type="arabicParenR" startAt="3"/>
            </a:pPr>
            <a:r>
              <a:rPr lang="en-US" sz="2000" dirty="0">
                <a:solidFill>
                  <a:srgbClr val="C00000"/>
                </a:solidFill>
                <a:latin typeface="Arial" panose="020B0604020202020204" pitchFamily="34" charset="0"/>
                <a:cs typeface="Arial" panose="020B0604020202020204" pitchFamily="34" charset="0"/>
              </a:rPr>
              <a:t>Initiation and regulation of gross intentional movements  </a:t>
            </a:r>
          </a:p>
          <a:p>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e.g</a:t>
            </a:r>
            <a:r>
              <a:rPr lang="en-US" sz="2000" dirty="0">
                <a:latin typeface="Arial" panose="020B0604020202020204" pitchFamily="34" charset="0"/>
                <a:cs typeface="Arial" panose="020B0604020202020204" pitchFamily="34" charset="0"/>
              </a:rPr>
              <a:t>: Facial expression &amp; swinging arm with walking </a:t>
            </a:r>
          </a:p>
          <a:p>
            <a:endParaRPr lang="en-US" sz="2000" dirty="0">
              <a:latin typeface="Arial" panose="020B0604020202020204" pitchFamily="34" charset="0"/>
              <a:cs typeface="Arial" panose="020B0604020202020204" pitchFamily="34" charset="0"/>
            </a:endParaRPr>
          </a:p>
          <a:p>
            <a:r>
              <a:rPr lang="en-US" sz="2000" dirty="0">
                <a:solidFill>
                  <a:srgbClr val="C00000"/>
                </a:solidFill>
                <a:latin typeface="Arial" panose="020B0604020202020204" pitchFamily="34" charset="0"/>
                <a:cs typeface="Arial" panose="020B0604020202020204" pitchFamily="34" charset="0"/>
              </a:rPr>
              <a:t>5) Basal ganglia mainly inhibitory to muscle tone </a:t>
            </a:r>
          </a:p>
        </p:txBody>
      </p:sp>
      <p:sp>
        <p:nvSpPr>
          <p:cNvPr id="13" name="TextBox 12"/>
          <p:cNvSpPr txBox="1"/>
          <p:nvPr/>
        </p:nvSpPr>
        <p:spPr>
          <a:xfrm>
            <a:off x="747606" y="901621"/>
            <a:ext cx="7248759"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THE FUNCTIONS OF BASAL GANGLIA </a:t>
            </a:r>
            <a:endParaRPr lang="en-US" sz="2800" b="1" dirty="0">
              <a:solidFill>
                <a:srgbClr val="FFFF00"/>
              </a:solidFill>
            </a:endParaRPr>
          </a:p>
        </p:txBody>
      </p:sp>
    </p:spTree>
    <p:extLst>
      <p:ext uri="{BB962C8B-B14F-4D97-AF65-F5344CB8AC3E}">
        <p14:creationId xmlns:p14="http://schemas.microsoft.com/office/powerpoint/2010/main" val="2811000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9280966" y="1343125"/>
            <a:ext cx="2911034" cy="2010198"/>
          </a:xfrm>
          <a:prstGeom prst="rect">
            <a:avLst/>
          </a:prstGeom>
        </p:spPr>
      </p:pic>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308407" y="941599"/>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LO3</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14" name="TextBox 13"/>
          <p:cNvSpPr txBox="1"/>
          <p:nvPr/>
        </p:nvSpPr>
        <p:spPr>
          <a:xfrm>
            <a:off x="747606" y="901621"/>
            <a:ext cx="7248759"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Connection of basal ganglia </a:t>
            </a:r>
            <a:endParaRPr lang="en-US" sz="2800" b="1" dirty="0">
              <a:solidFill>
                <a:srgbClr val="FFFF00"/>
              </a:solidFill>
            </a:endParaRPr>
          </a:p>
        </p:txBody>
      </p:sp>
      <p:sp>
        <p:nvSpPr>
          <p:cNvPr id="15" name="TextBox 14"/>
          <p:cNvSpPr txBox="1"/>
          <p:nvPr/>
        </p:nvSpPr>
        <p:spPr>
          <a:xfrm>
            <a:off x="1104207" y="2030053"/>
            <a:ext cx="8622728" cy="2862322"/>
          </a:xfrm>
          <a:prstGeom prst="rect">
            <a:avLst/>
          </a:prstGeom>
          <a:noFill/>
        </p:spPr>
        <p:txBody>
          <a:bodyPr wrap="square" rtlCol="0">
            <a:spAutoFit/>
          </a:bodyPr>
          <a:lstStyle/>
          <a:p>
            <a:pPr marL="285750" indent="-285750">
              <a:buClr>
                <a:srgbClr val="C00000"/>
              </a:buClr>
              <a:buFont typeface="Wingdings" panose="05000000000000000000" pitchFamily="2" charset="2"/>
              <a:buChar char="ü"/>
            </a:pPr>
            <a:r>
              <a:rPr lang="en-US" dirty="0"/>
              <a:t>The signals to the BG are come either from </a:t>
            </a:r>
          </a:p>
          <a:p>
            <a:pPr marL="742950" lvl="1" indent="-285750">
              <a:buClr>
                <a:srgbClr val="C00000"/>
              </a:buClr>
              <a:buFont typeface="Wingdings" panose="05000000000000000000" pitchFamily="2" charset="2"/>
              <a:buChar char="§"/>
            </a:pPr>
            <a:r>
              <a:rPr lang="en-US" dirty="0"/>
              <a:t>associated areas in cerebral cortex   </a:t>
            </a:r>
            <a:r>
              <a:rPr lang="en-US" b="1" dirty="0">
                <a:solidFill>
                  <a:srgbClr val="C00000"/>
                </a:solidFill>
              </a:rPr>
              <a:t>→ caudate nucleus </a:t>
            </a:r>
            <a:r>
              <a:rPr lang="en-US" b="1" dirty="0"/>
              <a:t> </a:t>
            </a:r>
          </a:p>
          <a:p>
            <a:pPr marL="742950" lvl="1" indent="-285750">
              <a:buClr>
                <a:srgbClr val="C00000"/>
              </a:buClr>
              <a:buFont typeface="Wingdings" panose="05000000000000000000" pitchFamily="2" charset="2"/>
              <a:buChar char="§"/>
            </a:pPr>
            <a:r>
              <a:rPr lang="en-US" dirty="0"/>
              <a:t>or premotor and supplementary motor (SMA) areas in cerebral cortex </a:t>
            </a:r>
            <a:r>
              <a:rPr lang="en-US" b="1" dirty="0">
                <a:solidFill>
                  <a:srgbClr val="C00000"/>
                </a:solidFill>
              </a:rPr>
              <a:t>→ putamen </a:t>
            </a:r>
            <a:endParaRPr lang="en-US" b="1" dirty="0"/>
          </a:p>
          <a:p>
            <a:pPr lvl="1">
              <a:buClr>
                <a:srgbClr val="C00000"/>
              </a:buClr>
            </a:pPr>
            <a:endParaRPr lang="en-US" b="1" dirty="0"/>
          </a:p>
          <a:p>
            <a:pPr marL="742950" lvl="1" indent="-285750">
              <a:buClr>
                <a:srgbClr val="C00000"/>
              </a:buClr>
              <a:buFont typeface="Wingdings" panose="05000000000000000000" pitchFamily="2" charset="2"/>
              <a:buChar char="ü"/>
            </a:pPr>
            <a:r>
              <a:rPr lang="en-US" dirty="0"/>
              <a:t>Then from caudate  nucleus or from putamen send signals to </a:t>
            </a:r>
            <a:r>
              <a:rPr lang="en-US" b="1" dirty="0">
                <a:solidFill>
                  <a:srgbClr val="C00000"/>
                </a:solidFill>
              </a:rPr>
              <a:t>the Globus Pallidus</a:t>
            </a:r>
          </a:p>
          <a:p>
            <a:pPr marL="742950" lvl="1" indent="-285750">
              <a:buClr>
                <a:srgbClr val="C00000"/>
              </a:buClr>
              <a:buFont typeface="Wingdings" panose="05000000000000000000" pitchFamily="2" charset="2"/>
              <a:buChar char="ü"/>
            </a:pPr>
            <a:r>
              <a:rPr lang="en-US" dirty="0"/>
              <a:t>To reach the cerebral cortex should pass through </a:t>
            </a:r>
            <a:r>
              <a:rPr lang="en-US" b="1" dirty="0">
                <a:solidFill>
                  <a:srgbClr val="C00000"/>
                </a:solidFill>
              </a:rPr>
              <a:t>the thalamus </a:t>
            </a:r>
            <a:r>
              <a:rPr lang="en-US" b="1" dirty="0"/>
              <a:t>( the only somatic nuclei in the thalamus are</a:t>
            </a:r>
            <a:r>
              <a:rPr lang="en-US" b="1" dirty="0">
                <a:solidFill>
                  <a:srgbClr val="C00000"/>
                </a:solidFill>
              </a:rPr>
              <a:t> </a:t>
            </a:r>
            <a:r>
              <a:rPr lang="en-US" b="1" dirty="0" err="1">
                <a:solidFill>
                  <a:srgbClr val="C00000"/>
                </a:solidFill>
              </a:rPr>
              <a:t>ventroanterio</a:t>
            </a:r>
            <a:r>
              <a:rPr lang="en-US" b="1" dirty="0">
                <a:solidFill>
                  <a:srgbClr val="C00000"/>
                </a:solidFill>
              </a:rPr>
              <a:t> nucleus </a:t>
            </a:r>
            <a:r>
              <a:rPr lang="en-US" b="1" dirty="0"/>
              <a:t>and</a:t>
            </a:r>
            <a:r>
              <a:rPr lang="en-US" b="1" dirty="0">
                <a:solidFill>
                  <a:srgbClr val="C00000"/>
                </a:solidFill>
              </a:rPr>
              <a:t> ventrolateral nucleus </a:t>
            </a:r>
            <a:r>
              <a:rPr lang="en-US" b="1" dirty="0"/>
              <a:t>)</a:t>
            </a:r>
          </a:p>
          <a:p>
            <a:pPr marL="742950" lvl="1" indent="-285750">
              <a:buClr>
                <a:srgbClr val="C00000"/>
              </a:buClr>
              <a:buFont typeface="Wingdings" panose="05000000000000000000" pitchFamily="2" charset="2"/>
              <a:buChar char="ü"/>
            </a:pPr>
            <a:r>
              <a:rPr lang="en-US" dirty="0"/>
              <a:t>Caudate circuit end in </a:t>
            </a:r>
            <a:r>
              <a:rPr lang="en-US" b="1" dirty="0"/>
              <a:t>Premotor &amp; SMA in cerebral cortex from which the putamen circuit is started </a:t>
            </a:r>
          </a:p>
          <a:p>
            <a:pPr marL="742950" lvl="1" indent="-285750">
              <a:buClr>
                <a:srgbClr val="C00000"/>
              </a:buClr>
              <a:buFont typeface="Wingdings" panose="05000000000000000000" pitchFamily="2" charset="2"/>
              <a:buChar char="§"/>
            </a:pPr>
            <a:endParaRPr lang="en-US" b="1" dirty="0"/>
          </a:p>
        </p:txBody>
      </p:sp>
      <p:sp>
        <p:nvSpPr>
          <p:cNvPr id="16" name="TextBox 15"/>
          <p:cNvSpPr txBox="1"/>
          <p:nvPr/>
        </p:nvSpPr>
        <p:spPr>
          <a:xfrm>
            <a:off x="825388" y="1621033"/>
            <a:ext cx="7744077" cy="369332"/>
          </a:xfrm>
          <a:prstGeom prst="rect">
            <a:avLst/>
          </a:prstGeom>
          <a:noFill/>
        </p:spPr>
        <p:txBody>
          <a:bodyPr wrap="square" rtlCol="0">
            <a:spAutoFit/>
          </a:bodyPr>
          <a:lstStyle/>
          <a:p>
            <a:r>
              <a:rPr lang="en-US" b="1" dirty="0"/>
              <a:t>1- basal ganglia has two circuits: </a:t>
            </a:r>
            <a:r>
              <a:rPr lang="en-US" b="1" dirty="0">
                <a:solidFill>
                  <a:srgbClr val="C00000"/>
                </a:solidFill>
              </a:rPr>
              <a:t>caudate circuit </a:t>
            </a:r>
            <a:r>
              <a:rPr lang="en-US" b="1" dirty="0"/>
              <a:t>and </a:t>
            </a:r>
            <a:r>
              <a:rPr lang="en-US" b="1" dirty="0">
                <a:solidFill>
                  <a:srgbClr val="C00000"/>
                </a:solidFill>
              </a:rPr>
              <a:t>putamen circuit</a:t>
            </a:r>
          </a:p>
        </p:txBody>
      </p:sp>
      <p:sp>
        <p:nvSpPr>
          <p:cNvPr id="17" name="TextBox 16"/>
          <p:cNvSpPr txBox="1"/>
          <p:nvPr/>
        </p:nvSpPr>
        <p:spPr>
          <a:xfrm>
            <a:off x="976235" y="4574731"/>
            <a:ext cx="7744077" cy="1754326"/>
          </a:xfrm>
          <a:prstGeom prst="rect">
            <a:avLst/>
          </a:prstGeom>
          <a:noFill/>
        </p:spPr>
        <p:txBody>
          <a:bodyPr wrap="square" rtlCol="0">
            <a:spAutoFit/>
          </a:bodyPr>
          <a:lstStyle/>
          <a:p>
            <a:r>
              <a:rPr lang="en-US" b="1" dirty="0"/>
              <a:t>2- basal ganglia have </a:t>
            </a:r>
            <a:r>
              <a:rPr lang="en-US" b="1" u="sng" dirty="0"/>
              <a:t>efferent signals </a:t>
            </a:r>
            <a:r>
              <a:rPr lang="en-US" b="1" dirty="0"/>
              <a:t>from Globus Pallidus to :</a:t>
            </a:r>
          </a:p>
          <a:p>
            <a:pPr marL="285750" indent="-285750">
              <a:buClr>
                <a:srgbClr val="C00000"/>
              </a:buClr>
              <a:buFont typeface="Wingdings" panose="05000000000000000000" pitchFamily="2" charset="2"/>
              <a:buChar char="§"/>
            </a:pPr>
            <a:r>
              <a:rPr lang="en-US" b="1" dirty="0">
                <a:solidFill>
                  <a:srgbClr val="C00000"/>
                </a:solidFill>
              </a:rPr>
              <a:t>Vestibular nucleus</a:t>
            </a:r>
          </a:p>
          <a:p>
            <a:pPr marL="285750" indent="-285750">
              <a:buClr>
                <a:srgbClr val="C00000"/>
              </a:buClr>
              <a:buFont typeface="Wingdings" panose="05000000000000000000" pitchFamily="2" charset="2"/>
              <a:buChar char="§"/>
            </a:pPr>
            <a:r>
              <a:rPr lang="en-US" b="1" dirty="0" err="1">
                <a:solidFill>
                  <a:srgbClr val="C00000"/>
                </a:solidFill>
              </a:rPr>
              <a:t>Subthalamic</a:t>
            </a:r>
            <a:r>
              <a:rPr lang="en-US" b="1" dirty="0">
                <a:solidFill>
                  <a:srgbClr val="C00000"/>
                </a:solidFill>
              </a:rPr>
              <a:t> nucleus</a:t>
            </a:r>
          </a:p>
          <a:p>
            <a:pPr marL="285750" indent="-285750">
              <a:buClr>
                <a:srgbClr val="C00000"/>
              </a:buClr>
              <a:buFont typeface="Wingdings" panose="05000000000000000000" pitchFamily="2" charset="2"/>
              <a:buChar char="§"/>
            </a:pPr>
            <a:r>
              <a:rPr lang="en-US" b="1" dirty="0">
                <a:solidFill>
                  <a:srgbClr val="C00000"/>
                </a:solidFill>
              </a:rPr>
              <a:t>Substantia </a:t>
            </a:r>
            <a:r>
              <a:rPr lang="en-US" b="1" dirty="0" err="1">
                <a:solidFill>
                  <a:srgbClr val="C00000"/>
                </a:solidFill>
              </a:rPr>
              <a:t>nigra</a:t>
            </a:r>
            <a:r>
              <a:rPr lang="en-US" b="1" dirty="0">
                <a:solidFill>
                  <a:srgbClr val="C00000"/>
                </a:solidFill>
              </a:rPr>
              <a:t> </a:t>
            </a:r>
          </a:p>
          <a:p>
            <a:pPr marL="285750" indent="-285750">
              <a:buClr>
                <a:srgbClr val="C00000"/>
              </a:buClr>
              <a:buFont typeface="Wingdings" panose="05000000000000000000" pitchFamily="2" charset="2"/>
              <a:buChar char="§"/>
            </a:pPr>
            <a:r>
              <a:rPr lang="en-US" b="1" dirty="0">
                <a:solidFill>
                  <a:srgbClr val="C00000"/>
                </a:solidFill>
              </a:rPr>
              <a:t> Red nucleus </a:t>
            </a:r>
          </a:p>
          <a:p>
            <a:pPr marL="285750" indent="-285750">
              <a:buClr>
                <a:srgbClr val="C00000"/>
              </a:buClr>
              <a:buFont typeface="Wingdings" panose="05000000000000000000" pitchFamily="2" charset="2"/>
              <a:buChar char="§"/>
            </a:pPr>
            <a:r>
              <a:rPr lang="en-US" b="1" dirty="0">
                <a:solidFill>
                  <a:srgbClr val="C00000"/>
                </a:solidFill>
              </a:rPr>
              <a:t>Reticular formation </a:t>
            </a:r>
          </a:p>
        </p:txBody>
      </p:sp>
    </p:spTree>
    <p:extLst>
      <p:ext uri="{BB962C8B-B14F-4D97-AF65-F5344CB8AC3E}">
        <p14:creationId xmlns:p14="http://schemas.microsoft.com/office/powerpoint/2010/main" val="167915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308407" y="941599"/>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LO4</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10"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3" name="TextBox 12"/>
          <p:cNvSpPr txBox="1"/>
          <p:nvPr/>
        </p:nvSpPr>
        <p:spPr>
          <a:xfrm>
            <a:off x="589326" y="1069520"/>
            <a:ext cx="839823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Neurotransmitters of basal ganglia pathways </a:t>
            </a:r>
            <a:endParaRPr lang="en-US" sz="2800" b="1" dirty="0">
              <a:solidFill>
                <a:srgbClr val="002060"/>
              </a:solidFill>
            </a:endParaRPr>
          </a:p>
        </p:txBody>
      </p:sp>
      <p:sp>
        <p:nvSpPr>
          <p:cNvPr id="9" name="Rounded Rectangle 8"/>
          <p:cNvSpPr/>
          <p:nvPr/>
        </p:nvSpPr>
        <p:spPr>
          <a:xfrm>
            <a:off x="1310909" y="2118077"/>
            <a:ext cx="2079654" cy="882032"/>
          </a:xfrm>
          <a:prstGeom prst="roundRect">
            <a:avLst/>
          </a:prstGeom>
          <a:solidFill>
            <a:srgbClr val="AEB2B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Arial" panose="020B0604020202020204" pitchFamily="34" charset="0"/>
                <a:cs typeface="Arial" panose="020B0604020202020204" pitchFamily="34" charset="0"/>
              </a:rPr>
              <a:t>Ach</a:t>
            </a:r>
          </a:p>
        </p:txBody>
      </p:sp>
      <p:sp>
        <p:nvSpPr>
          <p:cNvPr id="14" name="Rounded Rectangle 13"/>
          <p:cNvSpPr/>
          <p:nvPr/>
        </p:nvSpPr>
        <p:spPr>
          <a:xfrm>
            <a:off x="1370314" y="5735947"/>
            <a:ext cx="2079654" cy="882032"/>
          </a:xfrm>
          <a:prstGeom prst="roundRect">
            <a:avLst/>
          </a:prstGeom>
          <a:solidFill>
            <a:srgbClr val="AEB2B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Arial" panose="020B0604020202020204" pitchFamily="34" charset="0"/>
                <a:cs typeface="Arial" panose="020B0604020202020204" pitchFamily="34" charset="0"/>
              </a:rPr>
              <a:t>dopamine</a:t>
            </a:r>
          </a:p>
        </p:txBody>
      </p:sp>
      <p:sp>
        <p:nvSpPr>
          <p:cNvPr id="15" name="Rounded Rectangle 14"/>
          <p:cNvSpPr/>
          <p:nvPr/>
        </p:nvSpPr>
        <p:spPr>
          <a:xfrm>
            <a:off x="1370314" y="3292561"/>
            <a:ext cx="2079654" cy="882032"/>
          </a:xfrm>
          <a:prstGeom prst="roundRect">
            <a:avLst/>
          </a:prstGeom>
          <a:solidFill>
            <a:srgbClr val="AEB2B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rial" panose="020B0604020202020204" pitchFamily="34" charset="0"/>
                <a:cs typeface="Arial" panose="020B0604020202020204" pitchFamily="34" charset="0"/>
              </a:rPr>
              <a:t>Glutamate</a:t>
            </a:r>
          </a:p>
        </p:txBody>
      </p:sp>
      <p:sp>
        <p:nvSpPr>
          <p:cNvPr id="16" name="Rounded Rectangle 15"/>
          <p:cNvSpPr/>
          <p:nvPr/>
        </p:nvSpPr>
        <p:spPr>
          <a:xfrm>
            <a:off x="1370314" y="4530643"/>
            <a:ext cx="2079654" cy="882032"/>
          </a:xfrm>
          <a:prstGeom prst="roundRect">
            <a:avLst/>
          </a:prstGeom>
          <a:solidFill>
            <a:srgbClr val="AEB2B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Arial" panose="020B0604020202020204" pitchFamily="34" charset="0"/>
                <a:cs typeface="Arial" panose="020B0604020202020204" pitchFamily="34" charset="0"/>
              </a:rPr>
              <a:t>GABA</a:t>
            </a:r>
          </a:p>
        </p:txBody>
      </p:sp>
      <p:sp>
        <p:nvSpPr>
          <p:cNvPr id="17" name="Rounded Rectangle 16"/>
          <p:cNvSpPr/>
          <p:nvPr/>
        </p:nvSpPr>
        <p:spPr>
          <a:xfrm>
            <a:off x="3816644" y="3290065"/>
            <a:ext cx="2451477" cy="921831"/>
          </a:xfrm>
          <a:prstGeom prst="roundRect">
            <a:avLst/>
          </a:prstGeom>
          <a:solidFill>
            <a:srgbClr val="FEE2F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rial" panose="020B0604020202020204" pitchFamily="34" charset="0"/>
                <a:cs typeface="Arial" panose="020B0604020202020204" pitchFamily="34" charset="0"/>
              </a:rPr>
              <a:t>Stimulator</a:t>
            </a:r>
          </a:p>
        </p:txBody>
      </p:sp>
      <p:sp>
        <p:nvSpPr>
          <p:cNvPr id="18" name="Rounded Rectangle 17"/>
          <p:cNvSpPr/>
          <p:nvPr/>
        </p:nvSpPr>
        <p:spPr>
          <a:xfrm>
            <a:off x="3857726" y="2137255"/>
            <a:ext cx="2451477" cy="921831"/>
          </a:xfrm>
          <a:prstGeom prst="roundRect">
            <a:avLst/>
          </a:prstGeom>
          <a:solidFill>
            <a:srgbClr val="FEE2F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rial" panose="020B0604020202020204" pitchFamily="34" charset="0"/>
                <a:cs typeface="Arial" panose="020B0604020202020204" pitchFamily="34" charset="0"/>
              </a:rPr>
              <a:t>Stimulate motor cortex</a:t>
            </a:r>
          </a:p>
        </p:txBody>
      </p:sp>
      <p:sp>
        <p:nvSpPr>
          <p:cNvPr id="19" name="Rounded Rectangle 18"/>
          <p:cNvSpPr/>
          <p:nvPr/>
        </p:nvSpPr>
        <p:spPr>
          <a:xfrm>
            <a:off x="3930030" y="4421607"/>
            <a:ext cx="2451477" cy="921831"/>
          </a:xfrm>
          <a:prstGeom prst="roundRect">
            <a:avLst/>
          </a:prstGeom>
          <a:solidFill>
            <a:srgbClr val="FEE2F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rial" panose="020B0604020202020204" pitchFamily="34" charset="0"/>
                <a:cs typeface="Arial" panose="020B0604020202020204" pitchFamily="34" charset="0"/>
              </a:rPr>
              <a:t> Inhibitor </a:t>
            </a:r>
          </a:p>
        </p:txBody>
      </p:sp>
      <p:sp>
        <p:nvSpPr>
          <p:cNvPr id="20" name="Rounded Rectangle 19"/>
          <p:cNvSpPr/>
          <p:nvPr/>
        </p:nvSpPr>
        <p:spPr>
          <a:xfrm>
            <a:off x="3930030" y="5696148"/>
            <a:ext cx="2451477" cy="921831"/>
          </a:xfrm>
          <a:prstGeom prst="roundRect">
            <a:avLst/>
          </a:prstGeom>
          <a:solidFill>
            <a:srgbClr val="FEE2F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rial" panose="020B0604020202020204" pitchFamily="34" charset="0"/>
                <a:cs typeface="Arial" panose="020B0604020202020204" pitchFamily="34" charset="0"/>
              </a:rPr>
              <a:t> Inhibitor </a:t>
            </a:r>
          </a:p>
        </p:txBody>
      </p:sp>
    </p:spTree>
    <p:extLst>
      <p:ext uri="{BB962C8B-B14F-4D97-AF65-F5344CB8AC3E}">
        <p14:creationId xmlns:p14="http://schemas.microsoft.com/office/powerpoint/2010/main" val="2015859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LO4</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pic>
        <p:nvPicPr>
          <p:cNvPr id="9" name="Picture 8"/>
          <p:cNvPicPr>
            <a:picLocks noChangeAspect="1"/>
          </p:cNvPicPr>
          <p:nvPr/>
        </p:nvPicPr>
        <p:blipFill>
          <a:blip r:embed="rId4"/>
          <a:stretch>
            <a:fillRect/>
          </a:stretch>
        </p:blipFill>
        <p:spPr>
          <a:xfrm>
            <a:off x="1" y="1532271"/>
            <a:ext cx="5580187" cy="4673406"/>
          </a:xfrm>
          <a:prstGeom prst="rect">
            <a:avLst/>
          </a:prstGeom>
        </p:spPr>
      </p:pic>
      <p:sp>
        <p:nvSpPr>
          <p:cNvPr id="13" name="TextBox 12"/>
          <p:cNvSpPr txBox="1"/>
          <p:nvPr/>
        </p:nvSpPr>
        <p:spPr>
          <a:xfrm>
            <a:off x="605510" y="775080"/>
            <a:ext cx="839823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Direct and indirect pathway of the basal ganglia</a:t>
            </a:r>
            <a:endParaRPr lang="en-US" sz="2800" b="1" dirty="0">
              <a:solidFill>
                <a:srgbClr val="002060"/>
              </a:solidFill>
            </a:endParaRPr>
          </a:p>
        </p:txBody>
      </p:sp>
      <p:pic>
        <p:nvPicPr>
          <p:cNvPr id="14" name="Picture 13"/>
          <p:cNvPicPr>
            <a:picLocks noChangeAspect="1"/>
          </p:cNvPicPr>
          <p:nvPr/>
        </p:nvPicPr>
        <p:blipFill>
          <a:blip r:embed="rId5"/>
          <a:stretch>
            <a:fillRect/>
          </a:stretch>
        </p:blipFill>
        <p:spPr>
          <a:xfrm>
            <a:off x="5266990" y="1612876"/>
            <a:ext cx="6156476" cy="5050009"/>
          </a:xfrm>
          <a:prstGeom prst="rect">
            <a:avLst/>
          </a:prstGeom>
        </p:spPr>
      </p:pic>
    </p:spTree>
    <p:extLst>
      <p:ext uri="{BB962C8B-B14F-4D97-AF65-F5344CB8AC3E}">
        <p14:creationId xmlns:p14="http://schemas.microsoft.com/office/powerpoint/2010/main" val="84790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LO4</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13" name="TextBox 12"/>
          <p:cNvSpPr txBox="1"/>
          <p:nvPr/>
        </p:nvSpPr>
        <p:spPr>
          <a:xfrm>
            <a:off x="605510" y="775080"/>
            <a:ext cx="839823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Direct and indirect pathway of the basal ganglia</a:t>
            </a:r>
            <a:endParaRPr lang="en-US" sz="2800" b="1" dirty="0">
              <a:solidFill>
                <a:srgbClr val="002060"/>
              </a:solidFill>
            </a:endParaRPr>
          </a:p>
        </p:txBody>
      </p:sp>
      <p:pic>
        <p:nvPicPr>
          <p:cNvPr id="12" name="Picture 11"/>
          <p:cNvPicPr>
            <a:picLocks noChangeAspect="1"/>
          </p:cNvPicPr>
          <p:nvPr/>
        </p:nvPicPr>
        <p:blipFill>
          <a:blip r:embed="rId4"/>
          <a:stretch>
            <a:fillRect/>
          </a:stretch>
        </p:blipFill>
        <p:spPr>
          <a:xfrm>
            <a:off x="5452532" y="1569649"/>
            <a:ext cx="5748867" cy="4526351"/>
          </a:xfrm>
          <a:prstGeom prst="rect">
            <a:avLst/>
          </a:prstGeom>
        </p:spPr>
      </p:pic>
      <p:pic>
        <p:nvPicPr>
          <p:cNvPr id="14" name="Picture 13"/>
          <p:cNvPicPr>
            <a:picLocks noChangeAspect="1"/>
          </p:cNvPicPr>
          <p:nvPr/>
        </p:nvPicPr>
        <p:blipFill>
          <a:blip r:embed="rId5"/>
          <a:stretch>
            <a:fillRect/>
          </a:stretch>
        </p:blipFill>
        <p:spPr>
          <a:xfrm>
            <a:off x="605510" y="1690367"/>
            <a:ext cx="5375961" cy="4609886"/>
          </a:xfrm>
          <a:prstGeom prst="rect">
            <a:avLst/>
          </a:prstGeom>
        </p:spPr>
      </p:pic>
    </p:spTree>
    <p:extLst>
      <p:ext uri="{BB962C8B-B14F-4D97-AF65-F5344CB8AC3E}">
        <p14:creationId xmlns:p14="http://schemas.microsoft.com/office/powerpoint/2010/main" val="66131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308407" y="941599"/>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LO4</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9" name="Rectangle 8"/>
          <p:cNvSpPr/>
          <p:nvPr/>
        </p:nvSpPr>
        <p:spPr>
          <a:xfrm>
            <a:off x="596124" y="1266726"/>
            <a:ext cx="9908302" cy="5591274"/>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prstClr val="black"/>
                </a:solidFill>
                <a:effectLst/>
                <a:uLnTx/>
                <a:uFillTx/>
              </a:rPr>
              <a:t>Direct pathway:</a:t>
            </a:r>
            <a:r>
              <a:rPr kumimoji="0" lang="en-US" sz="2400" b="0" i="0" u="none" strike="noStrike" kern="0" cap="none" spc="0" normalizeH="0" baseline="0" noProof="0" dirty="0">
                <a:ln>
                  <a:noFill/>
                </a:ln>
                <a:solidFill>
                  <a:prstClr val="black"/>
                </a:solidFill>
                <a:effectLst/>
                <a:uLnTx/>
                <a:uFillTx/>
              </a:rPr>
              <a:t> </a:t>
            </a:r>
            <a:r>
              <a:rPr kumimoji="0" lang="en-US" sz="2400" b="0" i="0" u="none" strike="noStrike" kern="0" cap="none" spc="0" normalizeH="0" baseline="0" noProof="0" dirty="0">
                <a:ln>
                  <a:noFill/>
                </a:ln>
                <a:solidFill>
                  <a:srgbClr val="C00000"/>
                </a:solidFill>
                <a:effectLst/>
                <a:uLnTx/>
                <a:uFillTx/>
              </a:rPr>
              <a:t>Disinhibits</a:t>
            </a:r>
            <a:r>
              <a:rPr kumimoji="0" lang="en-US" sz="2400" b="0" i="0" u="none" strike="noStrike" kern="0" cap="none" spc="0" normalizeH="0" baseline="0" noProof="0" dirty="0">
                <a:ln>
                  <a:noFill/>
                </a:ln>
                <a:solidFill>
                  <a:prstClr val="black"/>
                </a:solidFill>
                <a:effectLst/>
                <a:uLnTx/>
                <a:uFillTx/>
              </a:rPr>
              <a:t> motor thalamus, and thus </a:t>
            </a:r>
            <a:r>
              <a:rPr kumimoji="0" lang="en-US" sz="2400" b="0" i="0" u="none" strike="noStrike" kern="0" cap="none" spc="0" normalizeH="0" baseline="0" noProof="0" dirty="0">
                <a:ln>
                  <a:noFill/>
                </a:ln>
                <a:solidFill>
                  <a:srgbClr val="C00000"/>
                </a:solidFill>
                <a:effectLst/>
                <a:uLnTx/>
                <a:uFillTx/>
              </a:rPr>
              <a:t>activates</a:t>
            </a:r>
            <a:r>
              <a:rPr kumimoji="0" lang="en-US" sz="2400" b="0" i="0" u="none" strike="noStrike" kern="0" cap="none" spc="0" normalizeH="0" baseline="0" noProof="0" dirty="0">
                <a:ln>
                  <a:noFill/>
                </a:ln>
                <a:solidFill>
                  <a:prstClr val="black"/>
                </a:solidFill>
                <a:effectLst/>
                <a:uLnTx/>
                <a:uFillTx/>
              </a:rPr>
              <a:t> </a:t>
            </a:r>
            <a:r>
              <a:rPr kumimoji="0" lang="en-US" sz="2400" b="0" i="0" u="none" strike="noStrike" kern="0" cap="none" spc="0" normalizeH="0" baseline="0" noProof="0" dirty="0" err="1">
                <a:ln>
                  <a:noFill/>
                </a:ln>
                <a:solidFill>
                  <a:prstClr val="black"/>
                </a:solidFill>
                <a:effectLst/>
                <a:uLnTx/>
                <a:uFillTx/>
              </a:rPr>
              <a:t>thalamo</a:t>
            </a:r>
            <a:r>
              <a:rPr kumimoji="0" lang="en-US" sz="2400" b="0" i="0" u="none" strike="noStrike" kern="0" cap="none" spc="0" normalizeH="0" baseline="0" noProof="0" dirty="0">
                <a:ln>
                  <a:noFill/>
                </a:ln>
                <a:solidFill>
                  <a:prstClr val="black"/>
                </a:solidFill>
                <a:effectLst/>
                <a:uLnTx/>
                <a:uFillTx/>
              </a:rPr>
              <a:t>-cortical  neurons. Consequently, activates motor cortex and </a:t>
            </a:r>
            <a:r>
              <a:rPr kumimoji="0" lang="en-US" sz="2400" b="0" i="0" u="none" strike="noStrike" kern="0" cap="none" spc="0" normalizeH="0" baseline="0" noProof="0" dirty="0">
                <a:ln>
                  <a:noFill/>
                </a:ln>
                <a:solidFill>
                  <a:srgbClr val="C00000"/>
                </a:solidFill>
                <a:effectLst/>
                <a:uLnTx/>
                <a:uFillTx/>
              </a:rPr>
              <a:t>facilitates movement</a:t>
            </a:r>
            <a:r>
              <a:rPr kumimoji="0" lang="en-US" sz="2400" b="0" i="0" u="none" strike="noStrike" kern="0" cap="none" spc="0" normalizeH="0" baseline="0" noProof="0" dirty="0">
                <a:ln>
                  <a:noFill/>
                </a:ln>
                <a:solidFill>
                  <a:prstClr val="black"/>
                </a:solidFill>
                <a:effectLst/>
                <a:uLnTx/>
                <a:uFillTx/>
              </a:rPr>
              <a:t>.</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prstClr val="black"/>
                </a:solidFill>
                <a:effectLst/>
                <a:uLnTx/>
                <a:uFillTx/>
              </a:rPr>
              <a:t>Indirect pathway:</a:t>
            </a:r>
            <a:r>
              <a:rPr kumimoji="0" lang="en-US" sz="2400" b="0" i="0" u="none" strike="noStrike" kern="0" cap="none" spc="0" normalizeH="0" baseline="0" noProof="0" dirty="0">
                <a:ln>
                  <a:noFill/>
                </a:ln>
                <a:solidFill>
                  <a:prstClr val="black"/>
                </a:solidFill>
                <a:effectLst/>
                <a:uLnTx/>
                <a:uFillTx/>
              </a:rPr>
              <a:t> </a:t>
            </a:r>
            <a:r>
              <a:rPr kumimoji="0" lang="en-US" sz="2400" b="0" i="0" u="none" strike="noStrike" kern="0" cap="none" spc="0" normalizeH="0" baseline="0" noProof="0" dirty="0">
                <a:ln>
                  <a:noFill/>
                </a:ln>
                <a:solidFill>
                  <a:srgbClr val="C00000"/>
                </a:solidFill>
                <a:effectLst/>
                <a:uLnTx/>
                <a:uFillTx/>
              </a:rPr>
              <a:t>Inhibits</a:t>
            </a:r>
            <a:r>
              <a:rPr kumimoji="0" lang="en-US" sz="2400" b="0" i="0" u="none" strike="noStrike" kern="0" cap="none" spc="0" normalizeH="0" baseline="0" noProof="0" dirty="0">
                <a:ln>
                  <a:noFill/>
                </a:ln>
                <a:solidFill>
                  <a:prstClr val="black"/>
                </a:solidFill>
                <a:effectLst/>
                <a:uLnTx/>
                <a:uFillTx/>
              </a:rPr>
              <a:t> motor thalamus, and thus </a:t>
            </a:r>
            <a:r>
              <a:rPr kumimoji="0" lang="en-US" sz="2400" b="0" i="0" u="none" strike="noStrike" kern="0" cap="none" spc="0" normalizeH="0" baseline="0" noProof="0" dirty="0">
                <a:ln>
                  <a:noFill/>
                </a:ln>
                <a:solidFill>
                  <a:srgbClr val="C00000"/>
                </a:solidFill>
                <a:effectLst/>
                <a:uLnTx/>
                <a:uFillTx/>
              </a:rPr>
              <a:t>inhibits </a:t>
            </a:r>
            <a:r>
              <a:rPr kumimoji="0" lang="en-US" sz="2400" b="0" i="0" u="none" strike="noStrike" kern="0" cap="none" spc="0" normalizeH="0" baseline="0" noProof="0" dirty="0" err="1">
                <a:ln>
                  <a:noFill/>
                </a:ln>
                <a:solidFill>
                  <a:prstClr val="black"/>
                </a:solidFill>
                <a:effectLst/>
                <a:uLnTx/>
                <a:uFillTx/>
              </a:rPr>
              <a:t>thalamo</a:t>
            </a:r>
            <a:r>
              <a:rPr kumimoji="0" lang="en-US" sz="2400" b="0" i="0" u="none" strike="noStrike" kern="0" cap="none" spc="0" normalizeH="0" baseline="0" noProof="0" dirty="0">
                <a:ln>
                  <a:noFill/>
                </a:ln>
                <a:solidFill>
                  <a:prstClr val="black"/>
                </a:solidFill>
                <a:effectLst/>
                <a:uLnTx/>
                <a:uFillTx/>
              </a:rPr>
              <a:t>-cortical neurons. Consequently, inhibits motor cortex and </a:t>
            </a:r>
            <a:r>
              <a:rPr kumimoji="0" lang="en-US" sz="2400" b="0" i="0" u="none" strike="noStrike" kern="0" cap="none" spc="0" normalizeH="0" baseline="0" noProof="0" dirty="0">
                <a:ln>
                  <a:noFill/>
                </a:ln>
                <a:solidFill>
                  <a:srgbClr val="C00000"/>
                </a:solidFill>
                <a:effectLst/>
                <a:uLnTx/>
                <a:uFillTx/>
              </a:rPr>
              <a:t>inhibits movement</a:t>
            </a:r>
            <a:endParaRPr kumimoji="0" lang="en-US" sz="2400" b="0" i="0" u="none" strike="noStrike" kern="0" cap="none" spc="0" normalizeH="0" baseline="0" noProof="0" dirty="0">
              <a:ln>
                <a:noFill/>
              </a:ln>
              <a:solidFill>
                <a:prstClr val="black"/>
              </a:solidFill>
              <a:effectLst/>
              <a:uLnTx/>
              <a:uFillTx/>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rPr>
              <a:t>The two striatal output pathways are affected differently by the dopaminergic projection from the </a:t>
            </a:r>
            <a:r>
              <a:rPr kumimoji="0" lang="en-US" sz="2400" b="1" i="0" u="none" strike="noStrike" kern="0" cap="none" spc="0" normalizeH="0" baseline="0" noProof="0" dirty="0">
                <a:ln>
                  <a:noFill/>
                </a:ln>
                <a:solidFill>
                  <a:prstClr val="black"/>
                </a:solidFill>
                <a:effectLst/>
                <a:uLnTx/>
                <a:uFillTx/>
              </a:rPr>
              <a:t>substantia </a:t>
            </a:r>
            <a:r>
              <a:rPr kumimoji="0" lang="en-US" sz="2400" b="1" i="0" u="none" strike="noStrike" kern="0" cap="none" spc="0" normalizeH="0" baseline="0" noProof="0" dirty="0" err="1">
                <a:ln>
                  <a:noFill/>
                </a:ln>
                <a:solidFill>
                  <a:prstClr val="black"/>
                </a:solidFill>
                <a:effectLst/>
                <a:uLnTx/>
                <a:uFillTx/>
              </a:rPr>
              <a:t>nigra</a:t>
            </a:r>
            <a:r>
              <a:rPr kumimoji="0" lang="en-US" sz="2400" b="1" i="0" u="none" strike="noStrike" kern="0" cap="none" spc="0" normalizeH="0" baseline="0" noProof="0" dirty="0">
                <a:ln>
                  <a:noFill/>
                </a:ln>
                <a:solidFill>
                  <a:prstClr val="black"/>
                </a:solidFill>
                <a:effectLst/>
                <a:uLnTx/>
                <a:uFillTx/>
              </a:rPr>
              <a:t> pars compacta (</a:t>
            </a:r>
            <a:r>
              <a:rPr kumimoji="0" lang="en-US" sz="2400" b="1" i="0" u="none" strike="noStrike" kern="0" cap="none" spc="0" normalizeH="0" baseline="0" noProof="0" dirty="0" err="1">
                <a:ln>
                  <a:noFill/>
                </a:ln>
                <a:solidFill>
                  <a:prstClr val="black"/>
                </a:solidFill>
                <a:effectLst/>
                <a:uLnTx/>
                <a:uFillTx/>
              </a:rPr>
              <a:t>SNc</a:t>
            </a:r>
            <a:r>
              <a:rPr kumimoji="0" lang="en-US" sz="2400" b="1" i="0" u="none" strike="noStrike" kern="0" cap="none" spc="0" normalizeH="0" baseline="0" noProof="0" dirty="0">
                <a:ln>
                  <a:noFill/>
                </a:ln>
                <a:solidFill>
                  <a:prstClr val="black"/>
                </a:solidFill>
                <a:effectLst/>
                <a:uLnTx/>
                <a:uFillTx/>
              </a:rPr>
              <a:t>)</a:t>
            </a:r>
            <a:r>
              <a:rPr kumimoji="0" lang="en-US" sz="2400" b="0" i="0" u="none" strike="noStrike" kern="0" cap="none" spc="0" normalizeH="0" baseline="0" noProof="0" dirty="0">
                <a:ln>
                  <a:noFill/>
                </a:ln>
                <a:solidFill>
                  <a:prstClr val="black"/>
                </a:solidFill>
                <a:effectLst/>
                <a:uLnTx/>
                <a:uFillTx/>
              </a:rPr>
              <a:t> because they have different dopamine receptors (D1 and D2).</a:t>
            </a:r>
          </a:p>
          <a:p>
            <a:pPr marL="228600" lvl="0" indent="-228600">
              <a:lnSpc>
                <a:spcPct val="90000"/>
              </a:lnSpc>
              <a:spcBef>
                <a:spcPts val="1000"/>
              </a:spcBef>
              <a:buFont typeface="Arial" panose="020B0604020202020204" pitchFamily="34" charset="0"/>
              <a:buChar char="•"/>
            </a:pPr>
            <a:r>
              <a:rPr lang="en-US" sz="2400" kern="0" dirty="0">
                <a:solidFill>
                  <a:prstClr val="black"/>
                </a:solidFill>
              </a:rPr>
              <a:t>The internal </a:t>
            </a:r>
            <a:r>
              <a:rPr lang="en-US" sz="2400" kern="0" dirty="0" err="1">
                <a:solidFill>
                  <a:prstClr val="black"/>
                </a:solidFill>
              </a:rPr>
              <a:t>pallidal</a:t>
            </a:r>
            <a:r>
              <a:rPr lang="en-US" sz="2400" kern="0" dirty="0">
                <a:solidFill>
                  <a:prstClr val="black"/>
                </a:solidFill>
              </a:rPr>
              <a:t> segment (and substantia </a:t>
            </a:r>
            <a:r>
              <a:rPr lang="en-US" sz="2400" kern="0" dirty="0" err="1">
                <a:solidFill>
                  <a:prstClr val="black"/>
                </a:solidFill>
              </a:rPr>
              <a:t>nigra</a:t>
            </a:r>
            <a:r>
              <a:rPr lang="en-US" sz="2400" kern="0" dirty="0">
                <a:solidFill>
                  <a:prstClr val="black"/>
                </a:solidFill>
              </a:rPr>
              <a:t> pars </a:t>
            </a:r>
            <a:r>
              <a:rPr lang="en-US" sz="2400" kern="0" dirty="0" err="1">
                <a:solidFill>
                  <a:prstClr val="black"/>
                </a:solidFill>
              </a:rPr>
              <a:t>reticulata</a:t>
            </a:r>
            <a:r>
              <a:rPr lang="en-US" sz="2400" kern="0" dirty="0">
                <a:solidFill>
                  <a:prstClr val="black"/>
                </a:solidFill>
              </a:rPr>
              <a:t>) constitute the output nucleus of the basal ganglia and provide tonic GABAergic inhibition of the thalamic nuclei that project to different portions of the frontal lobe, including the prefrontal cortex and supplemental motor area, and to brainstem targets that control locomotion or eye movements.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206913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308407" y="941599"/>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LO4</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10" name="TextBox 9"/>
          <p:cNvSpPr txBox="1"/>
          <p:nvPr/>
        </p:nvSpPr>
        <p:spPr>
          <a:xfrm>
            <a:off x="721888" y="1656895"/>
            <a:ext cx="11107123" cy="5170646"/>
          </a:xfrm>
          <a:prstGeom prst="rect">
            <a:avLst/>
          </a:prstGeom>
          <a:noFill/>
        </p:spPr>
        <p:txBody>
          <a:bodyPr wrap="square" rtlCol="0">
            <a:spAutoFit/>
          </a:bodyPr>
          <a:lstStyle/>
          <a:p>
            <a:pPr marL="285750" indent="-285750">
              <a:buClr>
                <a:srgbClr val="C00000"/>
              </a:buClr>
              <a:buFont typeface="Wingdings" panose="05000000000000000000" pitchFamily="2" charset="2"/>
              <a:buChar char="ü"/>
            </a:pPr>
            <a:r>
              <a:rPr lang="en-US" dirty="0"/>
              <a:t> </a:t>
            </a:r>
            <a:r>
              <a:rPr lang="en-US" sz="2400" dirty="0">
                <a:latin typeface="Arial" panose="020B0604020202020204" pitchFamily="34" charset="0"/>
                <a:ea typeface="Calibri" panose="020F0502020204030204" pitchFamily="34" charset="0"/>
                <a:cs typeface="Arial" panose="020B0604020202020204" pitchFamily="34" charset="0"/>
              </a:rPr>
              <a:t>The main input to the basal ganglia is from the </a:t>
            </a:r>
            <a:r>
              <a:rPr lang="en-US" sz="2400" dirty="0">
                <a:solidFill>
                  <a:srgbClr val="C00000"/>
                </a:solidFill>
                <a:latin typeface="Arial" panose="020B0604020202020204" pitchFamily="34" charset="0"/>
                <a:ea typeface="Calibri" panose="020F0502020204030204" pitchFamily="34" charset="0"/>
                <a:cs typeface="Arial" panose="020B0604020202020204" pitchFamily="34" charset="0"/>
              </a:rPr>
              <a:t>ipsilateral frontal cortex</a:t>
            </a:r>
            <a:r>
              <a:rPr lang="en-US" sz="2400" dirty="0">
                <a:latin typeface="Arial" panose="020B0604020202020204" pitchFamily="34" charset="0"/>
                <a:ea typeface="Calibri" panose="020F0502020204030204" pitchFamily="34" charset="0"/>
                <a:cs typeface="Arial" panose="020B0604020202020204" pitchFamily="34" charset="0"/>
              </a:rPr>
              <a:t>; the basal ganglia project back to the frontal cortex through a relay in the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thalamus</a:t>
            </a:r>
            <a:r>
              <a:rPr lang="en-US" sz="2400" dirty="0">
                <a:latin typeface="Arial" panose="020B0604020202020204" pitchFamily="34" charset="0"/>
                <a:ea typeface="Calibri" panose="020F050202020403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342900" indent="-342900">
              <a:buClr>
                <a:srgbClr val="C00000"/>
              </a:buClr>
              <a:buFont typeface="Wingdings" panose="05000000000000000000" pitchFamily="2" charset="2"/>
              <a:buChar char="ü"/>
            </a:pPr>
            <a:endParaRPr lang="en-US" sz="2400" dirty="0">
              <a:latin typeface="Arial" panose="020B0604020202020204" pitchFamily="34" charset="0"/>
              <a:cs typeface="Arial" panose="020B0604020202020204" pitchFamily="34" charset="0"/>
            </a:endParaRPr>
          </a:p>
          <a:p>
            <a:pPr marL="342900" indent="-342900">
              <a:buClr>
                <a:srgbClr val="C00000"/>
              </a:buClr>
              <a:buFont typeface="Wingdings" panose="05000000000000000000" pitchFamily="2" charset="2"/>
              <a:buChar char="ü"/>
            </a:pPr>
            <a:r>
              <a:rPr lang="en-US" sz="2400" dirty="0">
                <a:latin typeface="Arial" panose="020B0604020202020204" pitchFamily="34" charset="0"/>
                <a:cs typeface="Arial" panose="020B0604020202020204" pitchFamily="34" charset="0"/>
              </a:rPr>
              <a:t>function of  :</a:t>
            </a:r>
            <a:r>
              <a:rPr lang="en-US" sz="2400" dirty="0">
                <a:solidFill>
                  <a:srgbClr val="C00000"/>
                </a:solidFill>
                <a:latin typeface="Arial" panose="020B0604020202020204" pitchFamily="34" charset="0"/>
                <a:cs typeface="Arial" panose="020B0604020202020204" pitchFamily="34" charset="0"/>
              </a:rPr>
              <a:t> initiation</a:t>
            </a:r>
            <a:r>
              <a:rPr lang="en-US" sz="2400" dirty="0">
                <a:latin typeface="Arial" panose="020B0604020202020204" pitchFamily="34" charset="0"/>
                <a:cs typeface="Arial" panose="020B0604020202020204" pitchFamily="34" charset="0"/>
              </a:rPr>
              <a:t>, sequencing and modulation (smoothness and precision) of motor activity</a:t>
            </a:r>
          </a:p>
          <a:p>
            <a:pPr marL="342900" indent="-342900">
              <a:buClr>
                <a:srgbClr val="C00000"/>
              </a:buClr>
              <a:buFont typeface="Wingdings" panose="05000000000000000000" pitchFamily="2" charset="2"/>
              <a:buChar char="ü"/>
            </a:pPr>
            <a:r>
              <a:rPr lang="en-US" sz="2400" dirty="0">
                <a:latin typeface="Arial" panose="020B0604020202020204" pitchFamily="34" charset="0"/>
                <a:cs typeface="Arial" panose="020B0604020202020204" pitchFamily="34" charset="0"/>
              </a:rPr>
              <a:t> Basal nuclei help plan, organize, and coordinate motor movements and posture.</a:t>
            </a:r>
          </a:p>
          <a:p>
            <a:pPr marL="342900" indent="-342900">
              <a:buClr>
                <a:srgbClr val="C00000"/>
              </a:buClr>
              <a:buFont typeface="Wingdings" panose="05000000000000000000" pitchFamily="2" charset="2"/>
              <a:buChar char="ü"/>
            </a:pPr>
            <a:endParaRPr lang="en-US" sz="2400" dirty="0">
              <a:latin typeface="Arial" panose="020B0604020202020204" pitchFamily="34" charset="0"/>
              <a:cs typeface="Arial" panose="020B0604020202020204" pitchFamily="34" charset="0"/>
            </a:endParaRPr>
          </a:p>
          <a:p>
            <a:pPr marL="342900" indent="-342900">
              <a:buClr>
                <a:srgbClr val="C00000"/>
              </a:buClr>
              <a:buFont typeface="Wingdings" panose="05000000000000000000" pitchFamily="2" charset="2"/>
              <a:buChar char="ü"/>
            </a:pPr>
            <a:r>
              <a:rPr lang="en-US" sz="2400" dirty="0">
                <a:latin typeface="Arial" panose="020B0604020202020204" pitchFamily="34" charset="0"/>
                <a:ea typeface="Calibri" panose="020F0502020204030204" pitchFamily="34" charset="0"/>
                <a:cs typeface="Arial" panose="020B0604020202020204" pitchFamily="34" charset="0"/>
              </a:rPr>
              <a:t>The internal </a:t>
            </a:r>
            <a:r>
              <a:rPr lang="en-US" sz="2400" dirty="0" err="1">
                <a:latin typeface="Arial" panose="020B0604020202020204" pitchFamily="34" charset="0"/>
                <a:ea typeface="Calibri" panose="020F0502020204030204" pitchFamily="34" charset="0"/>
                <a:cs typeface="Arial" panose="020B0604020202020204" pitchFamily="34" charset="0"/>
              </a:rPr>
              <a:t>pallidal</a:t>
            </a:r>
            <a:r>
              <a:rPr lang="en-US" sz="2400" dirty="0">
                <a:latin typeface="Arial" panose="020B0604020202020204" pitchFamily="34" charset="0"/>
                <a:ea typeface="Calibri" panose="020F0502020204030204" pitchFamily="34" charset="0"/>
                <a:cs typeface="Arial" panose="020B0604020202020204" pitchFamily="34" charset="0"/>
              </a:rPr>
              <a:t> segment (and substantia </a:t>
            </a:r>
            <a:r>
              <a:rPr lang="en-US" sz="2400" dirty="0" err="1">
                <a:latin typeface="Arial" panose="020B0604020202020204" pitchFamily="34" charset="0"/>
                <a:ea typeface="Calibri" panose="020F0502020204030204" pitchFamily="34" charset="0"/>
                <a:cs typeface="Arial" panose="020B0604020202020204" pitchFamily="34" charset="0"/>
              </a:rPr>
              <a:t>nigra</a:t>
            </a:r>
            <a:r>
              <a:rPr lang="en-US" sz="2400" dirty="0">
                <a:latin typeface="Arial" panose="020B0604020202020204" pitchFamily="34" charset="0"/>
                <a:ea typeface="Calibri" panose="020F0502020204030204" pitchFamily="34" charset="0"/>
                <a:cs typeface="Arial" panose="020B0604020202020204" pitchFamily="34" charset="0"/>
              </a:rPr>
              <a:t> pars </a:t>
            </a:r>
            <a:r>
              <a:rPr lang="en-US" sz="2400" dirty="0" err="1">
                <a:latin typeface="Arial" panose="020B0604020202020204" pitchFamily="34" charset="0"/>
                <a:ea typeface="Calibri" panose="020F0502020204030204" pitchFamily="34" charset="0"/>
                <a:cs typeface="Arial" panose="020B0604020202020204" pitchFamily="34" charset="0"/>
              </a:rPr>
              <a:t>reticulata</a:t>
            </a:r>
            <a:r>
              <a:rPr lang="en-US" sz="2400" dirty="0">
                <a:latin typeface="Arial" panose="020B0604020202020204" pitchFamily="34" charset="0"/>
                <a:ea typeface="Calibri" panose="020F0502020204030204" pitchFamily="34" charset="0"/>
                <a:cs typeface="Arial" panose="020B0604020202020204" pitchFamily="34" charset="0"/>
              </a:rPr>
              <a:t>) constitute the output nucleus of the basal ganglia and provide tonic GABAergic inhibition of the thalamic nuclei that project to different portions of the frontal lobe, including the prefrontal cortex and supplemental motor area, and to brainstem targets that control locomotion or eye movements</a:t>
            </a:r>
            <a:r>
              <a:rPr lang="en-US" dirty="0">
                <a:latin typeface="Arial" panose="020B0604020202020204" pitchFamily="34" charset="0"/>
                <a:ea typeface="Calibri" panose="020F0502020204030204" pitchFamily="34" charset="0"/>
                <a:cs typeface="Arial" panose="020B0604020202020204" pitchFamily="34" charset="0"/>
              </a:rPr>
              <a:t>.</a:t>
            </a:r>
          </a:p>
          <a:p>
            <a:r>
              <a:rPr lang="en-US" dirty="0"/>
              <a:t> </a:t>
            </a:r>
          </a:p>
        </p:txBody>
      </p:sp>
      <p:sp>
        <p:nvSpPr>
          <p:cNvPr id="13" name="TextBox 12"/>
          <p:cNvSpPr txBox="1"/>
          <p:nvPr/>
        </p:nvSpPr>
        <p:spPr>
          <a:xfrm>
            <a:off x="721888" y="973206"/>
            <a:ext cx="4681385"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Basal ganglia summary</a:t>
            </a:r>
          </a:p>
        </p:txBody>
      </p:sp>
    </p:spTree>
    <p:extLst>
      <p:ext uri="{BB962C8B-B14F-4D97-AF65-F5344CB8AC3E}">
        <p14:creationId xmlns:p14="http://schemas.microsoft.com/office/powerpoint/2010/main" val="3976428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76677" y="25190"/>
            <a:ext cx="706124" cy="627050"/>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308407" y="941599"/>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LO5</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graphicFrame>
        <p:nvGraphicFramePr>
          <p:cNvPr id="3" name="Diagram 2"/>
          <p:cNvGraphicFramePr/>
          <p:nvPr>
            <p:extLst>
              <p:ext uri="{D42A27DB-BD31-4B8C-83A1-F6EECF244321}">
                <p14:modId xmlns:p14="http://schemas.microsoft.com/office/powerpoint/2010/main" val="229137793"/>
              </p:ext>
            </p:extLst>
          </p:nvPr>
        </p:nvGraphicFramePr>
        <p:xfrm>
          <a:off x="2032000" y="1612876"/>
          <a:ext cx="7521043" cy="46534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19204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308407" y="941599"/>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LO1</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9" name="Rectangle 8"/>
          <p:cNvSpPr/>
          <p:nvPr/>
        </p:nvSpPr>
        <p:spPr>
          <a:xfrm>
            <a:off x="611893" y="1935629"/>
            <a:ext cx="11312456" cy="4616648"/>
          </a:xfrm>
          <a:prstGeom prst="rect">
            <a:avLst/>
          </a:prstGeom>
        </p:spPr>
        <p:txBody>
          <a:bodyPr wrap="square">
            <a:spAutoFit/>
          </a:bodyPr>
          <a:lstStyle/>
          <a:p>
            <a:pPr marL="342900" indent="-342900">
              <a:lnSpc>
                <a:spcPct val="150000"/>
              </a:lnSpc>
              <a:buClr>
                <a:srgbClr val="C00000"/>
              </a:buClr>
              <a:buFont typeface="Wingdings" panose="05000000000000000000" pitchFamily="2" charset="2"/>
              <a:buChar char="ü"/>
            </a:pPr>
            <a:r>
              <a:rPr lang="en-US" sz="2800" dirty="0">
                <a:solidFill>
                  <a:srgbClr val="000000"/>
                </a:solidFill>
                <a:latin typeface="Arial" panose="020B0604020202020204" pitchFamily="34" charset="0"/>
                <a:cs typeface="Arial" panose="020B0604020202020204" pitchFamily="34" charset="0"/>
              </a:rPr>
              <a:t>The basal ganglia (BG) buried deep inside the cerebrum.</a:t>
            </a:r>
          </a:p>
          <a:p>
            <a:pPr marL="342900" indent="-342900">
              <a:lnSpc>
                <a:spcPct val="150000"/>
              </a:lnSpc>
              <a:buClr>
                <a:srgbClr val="C00000"/>
              </a:buClr>
              <a:buFont typeface="Wingdings" panose="05000000000000000000" pitchFamily="2" charset="2"/>
              <a:buChar char="ü"/>
            </a:pPr>
            <a:r>
              <a:rPr lang="en-US" sz="2800" dirty="0">
                <a:solidFill>
                  <a:srgbClr val="000000"/>
                </a:solidFill>
                <a:latin typeface="Arial" panose="020B0604020202020204" pitchFamily="34" charset="0"/>
                <a:cs typeface="Arial" panose="020B0604020202020204" pitchFamily="34" charset="0"/>
              </a:rPr>
              <a:t>The cerebellum and the BG are major subcortical nuclei that control voluntary movement through their interactions with the cerebral cortex. </a:t>
            </a:r>
          </a:p>
          <a:p>
            <a:pPr marL="342900" indent="-342900">
              <a:lnSpc>
                <a:spcPct val="150000"/>
              </a:lnSpc>
              <a:buClr>
                <a:srgbClr val="C00000"/>
              </a:buClr>
              <a:buFont typeface="Wingdings" panose="05000000000000000000" pitchFamily="2" charset="2"/>
              <a:buChar char="ü"/>
            </a:pPr>
            <a:r>
              <a:rPr lang="en-US" sz="2800" dirty="0">
                <a:solidFill>
                  <a:srgbClr val="000000"/>
                </a:solidFill>
                <a:latin typeface="Arial" panose="020B0604020202020204" pitchFamily="34" charset="0"/>
                <a:cs typeface="Arial" panose="020B0604020202020204" pitchFamily="34" charset="0"/>
              </a:rPr>
              <a:t>The role of the BG is </a:t>
            </a:r>
            <a:r>
              <a:rPr lang="en-US" sz="2800" b="1" dirty="0">
                <a:solidFill>
                  <a:schemeClr val="tx2"/>
                </a:solidFill>
                <a:latin typeface="Arial" panose="020B0604020202020204" pitchFamily="34" charset="0"/>
                <a:cs typeface="Arial" panose="020B0604020202020204" pitchFamily="34" charset="0"/>
              </a:rPr>
              <a:t>initiating</a:t>
            </a:r>
            <a:r>
              <a:rPr lang="en-US" sz="2800" dirty="0">
                <a:solidFill>
                  <a:srgbClr val="000000"/>
                </a:solidFill>
                <a:latin typeface="Arial" panose="020B0604020202020204" pitchFamily="34" charset="0"/>
                <a:cs typeface="Arial" panose="020B0604020202020204" pitchFamily="34" charset="0"/>
              </a:rPr>
              <a:t> and </a:t>
            </a:r>
            <a:r>
              <a:rPr lang="en-US" sz="2800" b="1" dirty="0">
                <a:solidFill>
                  <a:schemeClr val="tx2"/>
                </a:solidFill>
                <a:latin typeface="Arial" panose="020B0604020202020204" pitchFamily="34" charset="0"/>
                <a:cs typeface="Arial" panose="020B0604020202020204" pitchFamily="34" charset="0"/>
              </a:rPr>
              <a:t>regulating</a:t>
            </a:r>
            <a:r>
              <a:rPr lang="en-US" sz="2800" dirty="0">
                <a:solidFill>
                  <a:srgbClr val="000000"/>
                </a:solidFill>
                <a:latin typeface="Arial" panose="020B0604020202020204" pitchFamily="34" charset="0"/>
                <a:cs typeface="Arial" panose="020B0604020202020204" pitchFamily="34" charset="0"/>
              </a:rPr>
              <a:t> motor commands</a:t>
            </a:r>
          </a:p>
          <a:p>
            <a:pPr marL="342900" indent="-342900">
              <a:lnSpc>
                <a:spcPct val="150000"/>
              </a:lnSpc>
              <a:buClr>
                <a:srgbClr val="C00000"/>
              </a:buClr>
              <a:buFont typeface="Wingdings" panose="05000000000000000000" pitchFamily="2" charset="2"/>
              <a:buChar char="ü"/>
            </a:pPr>
            <a:r>
              <a:rPr lang="en-US" sz="2800" dirty="0">
                <a:solidFill>
                  <a:srgbClr val="000000"/>
                </a:solidFill>
                <a:latin typeface="Arial" panose="020B0604020202020204" pitchFamily="34" charset="0"/>
                <a:cs typeface="Arial" panose="020B0604020202020204" pitchFamily="34" charset="0"/>
              </a:rPr>
              <a:t> The cerebellum is </a:t>
            </a:r>
            <a:r>
              <a:rPr lang="en-US" sz="2800" b="1" dirty="0">
                <a:solidFill>
                  <a:schemeClr val="tx2"/>
                </a:solidFill>
                <a:latin typeface="Arial" panose="020B0604020202020204" pitchFamily="34" charset="0"/>
                <a:cs typeface="Arial" panose="020B0604020202020204" pitchFamily="34" charset="0"/>
              </a:rPr>
              <a:t>precisely regulate</a:t>
            </a:r>
            <a:r>
              <a:rPr lang="en-US" sz="2800" dirty="0">
                <a:solidFill>
                  <a:srgbClr val="000000"/>
                </a:solidFill>
                <a:latin typeface="Arial" panose="020B0604020202020204" pitchFamily="34" charset="0"/>
                <a:cs typeface="Arial" panose="020B0604020202020204" pitchFamily="34" charset="0"/>
              </a:rPr>
              <a:t> the </a:t>
            </a:r>
            <a:r>
              <a:rPr lang="en-US" sz="2800" b="1" dirty="0">
                <a:solidFill>
                  <a:schemeClr val="tx2"/>
                </a:solidFill>
                <a:latin typeface="Arial" panose="020B0604020202020204" pitchFamily="34" charset="0"/>
                <a:cs typeface="Arial" panose="020B0604020202020204" pitchFamily="34" charset="0"/>
              </a:rPr>
              <a:t>sequence</a:t>
            </a:r>
            <a:r>
              <a:rPr lang="en-US" sz="2800" dirty="0">
                <a:solidFill>
                  <a:srgbClr val="000000"/>
                </a:solidFill>
                <a:latin typeface="Arial" panose="020B0604020202020204" pitchFamily="34" charset="0"/>
                <a:cs typeface="Arial" panose="020B0604020202020204" pitchFamily="34" charset="0"/>
              </a:rPr>
              <a:t> and </a:t>
            </a:r>
            <a:r>
              <a:rPr lang="en-US" sz="2800" b="1" dirty="0">
                <a:solidFill>
                  <a:schemeClr val="tx2"/>
                </a:solidFill>
                <a:latin typeface="Arial" panose="020B0604020202020204" pitchFamily="34" charset="0"/>
                <a:cs typeface="Arial" panose="020B0604020202020204" pitchFamily="34" charset="0"/>
              </a:rPr>
              <a:t>duration</a:t>
            </a:r>
            <a:r>
              <a:rPr lang="en-US" sz="2800" dirty="0">
                <a:solidFill>
                  <a:srgbClr val="000000"/>
                </a:solidFill>
                <a:latin typeface="Arial" panose="020B0604020202020204" pitchFamily="34" charset="0"/>
                <a:cs typeface="Arial" panose="020B0604020202020204" pitchFamily="34" charset="0"/>
              </a:rPr>
              <a:t> of the elementary movements</a:t>
            </a:r>
          </a:p>
        </p:txBody>
      </p:sp>
      <p:sp>
        <p:nvSpPr>
          <p:cNvPr id="10" name="TextBox 9"/>
          <p:cNvSpPr txBox="1"/>
          <p:nvPr/>
        </p:nvSpPr>
        <p:spPr>
          <a:xfrm>
            <a:off x="757546" y="802300"/>
            <a:ext cx="6905625" cy="1569660"/>
          </a:xfrm>
          <a:prstGeom prst="rect">
            <a:avLst/>
          </a:prstGeom>
          <a:no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Role of the cerebellum and basal ganglia in voluntary movement .</a:t>
            </a:r>
          </a:p>
          <a:p>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4989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308407" y="941599"/>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LO5</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10" name="Rectangle 4"/>
          <p:cNvSpPr>
            <a:spLocks noChangeArrowheads="1"/>
          </p:cNvSpPr>
          <p:nvPr/>
        </p:nvSpPr>
        <p:spPr bwMode="auto">
          <a:xfrm>
            <a:off x="762674" y="1087633"/>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dirty="0">
                <a:latin typeface="Arial" panose="020B0604020202020204" pitchFamily="34" charset="0"/>
              </a:rPr>
              <a:t>Motor </a:t>
            </a:r>
            <a:r>
              <a:rPr lang="en-US" sz="3200" dirty="0">
                <a:solidFill>
                  <a:srgbClr val="C00000"/>
                </a:solidFill>
                <a:latin typeface="Arial" panose="020B0604020202020204" pitchFamily="34" charset="0"/>
              </a:rPr>
              <a:t>behavior</a:t>
            </a:r>
            <a:r>
              <a:rPr lang="en-US" sz="3200" dirty="0">
                <a:latin typeface="Arial" panose="020B0604020202020204" pitchFamily="34" charset="0"/>
              </a:rPr>
              <a:t> is determined by the balance between direct/indirect striatal outputs</a:t>
            </a:r>
          </a:p>
        </p:txBody>
      </p:sp>
      <p:graphicFrame>
        <p:nvGraphicFramePr>
          <p:cNvPr id="3" name="Diagram 2"/>
          <p:cNvGraphicFramePr/>
          <p:nvPr>
            <p:extLst>
              <p:ext uri="{D42A27DB-BD31-4B8C-83A1-F6EECF244321}">
                <p14:modId xmlns:p14="http://schemas.microsoft.com/office/powerpoint/2010/main" val="1220751797"/>
              </p:ext>
            </p:extLst>
          </p:nvPr>
        </p:nvGraphicFramePr>
        <p:xfrm>
          <a:off x="814647" y="2312381"/>
          <a:ext cx="4646816" cy="29578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Diagram 13"/>
          <p:cNvGraphicFramePr/>
          <p:nvPr>
            <p:extLst>
              <p:ext uri="{D42A27DB-BD31-4B8C-83A1-F6EECF244321}">
                <p14:modId xmlns:p14="http://schemas.microsoft.com/office/powerpoint/2010/main" val="2423066619"/>
              </p:ext>
            </p:extLst>
          </p:nvPr>
        </p:nvGraphicFramePr>
        <p:xfrm>
          <a:off x="6386714" y="2312381"/>
          <a:ext cx="4646816" cy="295789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Rounded Rectangle 8"/>
          <p:cNvSpPr/>
          <p:nvPr/>
        </p:nvSpPr>
        <p:spPr>
          <a:xfrm>
            <a:off x="1113905" y="5739419"/>
            <a:ext cx="4292121" cy="7232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Aft>
                <a:spcPct val="20000"/>
              </a:spcAft>
            </a:pPr>
            <a:r>
              <a:rPr lang="en-US" sz="2800" kern="0" dirty="0">
                <a:solidFill>
                  <a:srgbClr val="FFFF00"/>
                </a:solidFill>
                <a:latin typeface="Arial" panose="020B0604020202020204" pitchFamily="34" charset="0"/>
              </a:rPr>
              <a:t>Hypokinetic disorders</a:t>
            </a:r>
          </a:p>
        </p:txBody>
      </p:sp>
      <p:sp>
        <p:nvSpPr>
          <p:cNvPr id="15" name="Rounded Rectangle 14"/>
          <p:cNvSpPr/>
          <p:nvPr/>
        </p:nvSpPr>
        <p:spPr>
          <a:xfrm>
            <a:off x="6661034" y="5689542"/>
            <a:ext cx="4098175" cy="7232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latin typeface="Arial" panose="020B0604020202020204" pitchFamily="34" charset="0"/>
                <a:cs typeface="Arial" panose="020B0604020202020204" pitchFamily="34" charset="0"/>
              </a:rPr>
              <a:t>Hyperkinetic disorders</a:t>
            </a:r>
          </a:p>
        </p:txBody>
      </p:sp>
    </p:spTree>
    <p:extLst>
      <p:ext uri="{BB962C8B-B14F-4D97-AF65-F5344CB8AC3E}">
        <p14:creationId xmlns:p14="http://schemas.microsoft.com/office/powerpoint/2010/main" val="1436819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1834586" y="724314"/>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5547" y="3011611"/>
            <a:ext cx="4714799" cy="2655176"/>
          </a:xfrm>
          <a:prstGeom prst="rect">
            <a:avLst/>
          </a:prstGeom>
        </p:spPr>
      </p:pic>
      <p:sp>
        <p:nvSpPr>
          <p:cNvPr id="2" name="TextBox 1"/>
          <p:cNvSpPr txBox="1"/>
          <p:nvPr/>
        </p:nvSpPr>
        <p:spPr>
          <a:xfrm>
            <a:off x="1271847" y="1903615"/>
            <a:ext cx="4114800" cy="1107996"/>
          </a:xfrm>
          <a:prstGeom prst="rect">
            <a:avLst/>
          </a:prstGeom>
          <a:noFill/>
        </p:spPr>
        <p:txBody>
          <a:bodyPr wrap="square" rtlCol="0">
            <a:spAutoFit/>
          </a:bodyPr>
          <a:lstStyle/>
          <a:p>
            <a:r>
              <a:rPr lang="en-US" sz="6600" b="1" dirty="0">
                <a:solidFill>
                  <a:srgbClr val="00B050"/>
                </a:solidFill>
                <a:latin typeface="Apple Chancery" panose="03020702040506060504" pitchFamily="66" charset="0"/>
              </a:rPr>
              <a:t>Thank you </a:t>
            </a:r>
          </a:p>
        </p:txBody>
      </p:sp>
    </p:spTree>
    <p:extLst>
      <p:ext uri="{BB962C8B-B14F-4D97-AF65-F5344CB8AC3E}">
        <p14:creationId xmlns:p14="http://schemas.microsoft.com/office/powerpoint/2010/main" val="301825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308407" y="941599"/>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LO1</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10" name="TextBox 9"/>
          <p:cNvSpPr txBox="1"/>
          <p:nvPr/>
        </p:nvSpPr>
        <p:spPr>
          <a:xfrm>
            <a:off x="757546" y="802300"/>
            <a:ext cx="6905625" cy="1569660"/>
          </a:xfrm>
          <a:prstGeom prst="rect">
            <a:avLst/>
          </a:prstGeom>
          <a:no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Role of the cerebellum and basal ganglia in voluntary movement .</a:t>
            </a:r>
          </a:p>
          <a:p>
            <a:endParaRPr lang="en-US" sz="3200" b="1"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757546" y="2670228"/>
            <a:ext cx="6096000" cy="3347840"/>
          </a:xfrm>
          <a:prstGeom prst="rect">
            <a:avLst/>
          </a:prstGeom>
        </p:spPr>
        <p:txBody>
          <a:bodyPr>
            <a:spAutoFit/>
          </a:bodyPr>
          <a:lstStyle/>
          <a:p>
            <a:pPr>
              <a:lnSpc>
                <a:spcPct val="150000"/>
              </a:lnSpc>
            </a:pPr>
            <a:r>
              <a:rPr lang="en-US" sz="2400" b="1" dirty="0">
                <a:solidFill>
                  <a:srgbClr val="C00000"/>
                </a:solidFill>
                <a:latin typeface="Arial" panose="020B0604020202020204" pitchFamily="34" charset="0"/>
                <a:cs typeface="Arial" panose="020B0604020202020204" pitchFamily="34" charset="0"/>
              </a:rPr>
              <a:t>The basal ganglia  </a:t>
            </a:r>
            <a:r>
              <a:rPr lang="en-US" sz="2400" dirty="0">
                <a:latin typeface="Arial" panose="020B0604020202020204" pitchFamily="34" charset="0"/>
                <a:cs typeface="Arial" panose="020B0604020202020204" pitchFamily="34" charset="0"/>
              </a:rPr>
              <a:t>receive information from several different regions of the cerebral cortex. Once the basal ganglia have processed this information, they return it to the motor cortex via the thalamus. </a:t>
            </a:r>
            <a:r>
              <a:rPr lang="en-US" sz="2400" b="1" dirty="0">
                <a:solidFill>
                  <a:schemeClr val="tx2"/>
                </a:solidFill>
                <a:latin typeface="Arial" panose="020B0604020202020204" pitchFamily="34" charset="0"/>
                <a:cs typeface="Arial" panose="020B0604020202020204" pitchFamily="34" charset="0"/>
              </a:rPr>
              <a:t>To initiate movement </a:t>
            </a:r>
          </a:p>
        </p:txBody>
      </p:sp>
      <p:pic>
        <p:nvPicPr>
          <p:cNvPr id="14" name="Picture 13"/>
          <p:cNvPicPr>
            <a:picLocks noChangeAspect="1"/>
          </p:cNvPicPr>
          <p:nvPr/>
        </p:nvPicPr>
        <p:blipFill>
          <a:blip r:embed="rId5"/>
          <a:stretch>
            <a:fillRect/>
          </a:stretch>
        </p:blipFill>
        <p:spPr>
          <a:xfrm>
            <a:off x="7077075" y="2089488"/>
            <a:ext cx="4257094" cy="3625512"/>
          </a:xfrm>
          <a:prstGeom prst="rect">
            <a:avLst/>
          </a:prstGeom>
        </p:spPr>
      </p:pic>
    </p:spTree>
    <p:extLst>
      <p:ext uri="{BB962C8B-B14F-4D97-AF65-F5344CB8AC3E}">
        <p14:creationId xmlns:p14="http://schemas.microsoft.com/office/powerpoint/2010/main" val="589550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308407" y="941599"/>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LO1</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3" name="Rectangle 2"/>
          <p:cNvSpPr/>
          <p:nvPr/>
        </p:nvSpPr>
        <p:spPr>
          <a:xfrm>
            <a:off x="555339" y="961719"/>
            <a:ext cx="6653005" cy="5632311"/>
          </a:xfrm>
          <a:prstGeom prst="rect">
            <a:avLst/>
          </a:prstGeom>
        </p:spPr>
        <p:txBody>
          <a:bodyPr wrap="square">
            <a:spAutoFit/>
          </a:bodyPr>
          <a:lstStyle/>
          <a:p>
            <a:pPr>
              <a:lnSpc>
                <a:spcPct val="150000"/>
              </a:lnSpc>
            </a:pPr>
            <a:r>
              <a:rPr lang="en-US" sz="2400" b="1" dirty="0">
                <a:solidFill>
                  <a:srgbClr val="C00000"/>
                </a:solidFill>
                <a:latin typeface="Arial" panose="020B0604020202020204" pitchFamily="34" charset="0"/>
                <a:cs typeface="Arial" panose="020B0604020202020204" pitchFamily="34" charset="0"/>
              </a:rPr>
              <a:t>The cerebellum </a:t>
            </a:r>
            <a:r>
              <a:rPr lang="en-US" sz="2400" dirty="0">
                <a:latin typeface="Arial" panose="020B0604020202020204" pitchFamily="34" charset="0"/>
                <a:cs typeface="Arial" panose="020B0604020202020204" pitchFamily="34" charset="0"/>
              </a:rPr>
              <a:t>first receives information about the intended movement from the sensory and motor cortexes. </a:t>
            </a:r>
          </a:p>
          <a:p>
            <a:pPr>
              <a:lnSpc>
                <a:spcPct val="150000"/>
              </a:lnSpc>
            </a:pPr>
            <a:r>
              <a:rPr lang="en-US" sz="2400" dirty="0">
                <a:latin typeface="Arial" panose="020B0604020202020204" pitchFamily="34" charset="0"/>
                <a:cs typeface="Arial" panose="020B0604020202020204" pitchFamily="34" charset="0"/>
              </a:rPr>
              <a:t>Then it sends information back to the motor cortex about the </a:t>
            </a:r>
            <a:r>
              <a:rPr lang="en-US" sz="2400" b="1" dirty="0">
                <a:solidFill>
                  <a:schemeClr val="tx2"/>
                </a:solidFill>
                <a:latin typeface="Arial" panose="020B0604020202020204" pitchFamily="34" charset="0"/>
                <a:cs typeface="Arial" panose="020B0604020202020204" pitchFamily="34" charset="0"/>
              </a:rPr>
              <a:t>required direction, force, and duration of this movement </a:t>
            </a:r>
            <a:r>
              <a:rPr lang="en-US" sz="2400" dirty="0">
                <a:latin typeface="Arial" panose="020B0604020202020204" pitchFamily="34" charset="0"/>
                <a:cs typeface="Arial" panose="020B0604020202020204" pitchFamily="34" charset="0"/>
              </a:rPr>
              <a:t>thus this loop involving the cerebellum operates </a:t>
            </a:r>
            <a:r>
              <a:rPr lang="en-US" sz="2400" dirty="0">
                <a:solidFill>
                  <a:srgbClr val="C00000"/>
                </a:solidFill>
                <a:latin typeface="Arial" panose="020B0604020202020204" pitchFamily="34" charset="0"/>
                <a:cs typeface="Arial" panose="020B0604020202020204" pitchFamily="34" charset="0"/>
              </a:rPr>
              <a:t>in addition to the loop involving the basal ganglia to regulate the details of motor control.(to select and trigger </a:t>
            </a:r>
            <a:r>
              <a:rPr lang="en-US" sz="2400" b="1" dirty="0">
                <a:solidFill>
                  <a:srgbClr val="C00000"/>
                </a:solidFill>
                <a:latin typeface="Arial" panose="020B0604020202020204" pitchFamily="34" charset="0"/>
                <a:cs typeface="Arial" panose="020B0604020202020204" pitchFamily="34" charset="0"/>
              </a:rPr>
              <a:t>well </a:t>
            </a:r>
            <a:r>
              <a:rPr lang="en-US" sz="2400" b="1" dirty="0" err="1">
                <a:solidFill>
                  <a:srgbClr val="C00000"/>
                </a:solidFill>
                <a:latin typeface="Arial" panose="020B0604020202020204" pitchFamily="34" charset="0"/>
                <a:cs typeface="Arial" panose="020B0604020202020204" pitchFamily="34" charset="0"/>
              </a:rPr>
              <a:t>co-ordinated</a:t>
            </a:r>
            <a:r>
              <a:rPr lang="en-US" sz="2400" b="1" dirty="0">
                <a:solidFill>
                  <a:srgbClr val="C00000"/>
                </a:solidFill>
                <a:latin typeface="Arial" panose="020B0604020202020204" pitchFamily="34" charset="0"/>
                <a:cs typeface="Arial" panose="020B0604020202020204" pitchFamily="34" charset="0"/>
              </a:rPr>
              <a:t> voluntary movements</a:t>
            </a:r>
            <a:r>
              <a:rPr lang="en-US" sz="2400" dirty="0">
                <a:solidFill>
                  <a:srgbClr val="C00000"/>
                </a:solidFill>
                <a:latin typeface="Arial" panose="020B0604020202020204" pitchFamily="34" charset="0"/>
                <a:cs typeface="Arial" panose="020B0604020202020204" pitchFamily="34" charset="0"/>
              </a:rPr>
              <a:t>)</a:t>
            </a:r>
          </a:p>
        </p:txBody>
      </p:sp>
      <p:pic>
        <p:nvPicPr>
          <p:cNvPr id="13" name="Picture 12"/>
          <p:cNvPicPr>
            <a:picLocks noChangeAspect="1"/>
          </p:cNvPicPr>
          <p:nvPr/>
        </p:nvPicPr>
        <p:blipFill rotWithShape="1">
          <a:blip r:embed="rId5"/>
          <a:srcRect l="43203" t="17778" r="21328" b="6111"/>
          <a:stretch/>
        </p:blipFill>
        <p:spPr>
          <a:xfrm>
            <a:off x="7300604" y="1569649"/>
            <a:ext cx="4077410" cy="4921630"/>
          </a:xfrm>
          <a:prstGeom prst="rect">
            <a:avLst/>
          </a:prstGeom>
        </p:spPr>
      </p:pic>
    </p:spTree>
    <p:extLst>
      <p:ext uri="{BB962C8B-B14F-4D97-AF65-F5344CB8AC3E}">
        <p14:creationId xmlns:p14="http://schemas.microsoft.com/office/powerpoint/2010/main" val="4256137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308407" y="941599"/>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LO1</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9" name="Rectangle 8"/>
          <p:cNvSpPr/>
          <p:nvPr/>
        </p:nvSpPr>
        <p:spPr>
          <a:xfrm>
            <a:off x="1561563" y="1936427"/>
            <a:ext cx="8380870" cy="3108543"/>
          </a:xfrm>
          <a:prstGeom prst="rect">
            <a:avLst/>
          </a:prstGeom>
        </p:spPr>
        <p:txBody>
          <a:bodyPr wrap="square">
            <a:spAutoFit/>
          </a:bodyPr>
          <a:lstStyle/>
          <a:p>
            <a:r>
              <a:rPr lang="en-US" sz="2800" dirty="0">
                <a:solidFill>
                  <a:srgbClr val="000000"/>
                </a:solidFill>
                <a:latin typeface="Arial" panose="020B0604020202020204" pitchFamily="34" charset="0"/>
                <a:cs typeface="Arial" panose="020B0604020202020204" pitchFamily="34" charset="0"/>
              </a:rPr>
              <a:t>The cerebellum and the basal ganglia are major subcortical nuclei that control multiple aspects of </a:t>
            </a:r>
            <a:r>
              <a:rPr lang="en-US" sz="2800" b="1" dirty="0">
                <a:solidFill>
                  <a:srgbClr val="C00000"/>
                </a:solidFill>
                <a:latin typeface="Arial" panose="020B0604020202020204" pitchFamily="34" charset="0"/>
                <a:cs typeface="Arial" panose="020B0604020202020204" pitchFamily="34" charset="0"/>
              </a:rPr>
              <a:t>neurological</a:t>
            </a:r>
            <a:r>
              <a:rPr lang="en-US" sz="2800" dirty="0">
                <a:solidFill>
                  <a:srgbClr val="000000"/>
                </a:solidFill>
                <a:latin typeface="Arial" panose="020B0604020202020204" pitchFamily="34" charset="0"/>
                <a:cs typeface="Arial" panose="020B0604020202020204" pitchFamily="34" charset="0"/>
              </a:rPr>
              <a:t> </a:t>
            </a:r>
            <a:r>
              <a:rPr lang="en-US" sz="2800" b="1" dirty="0">
                <a:solidFill>
                  <a:srgbClr val="C00000"/>
                </a:solidFill>
                <a:latin typeface="Arial" panose="020B0604020202020204" pitchFamily="34" charset="0"/>
                <a:cs typeface="Arial" panose="020B0604020202020204" pitchFamily="34" charset="0"/>
              </a:rPr>
              <a:t>behavior</a:t>
            </a:r>
            <a:r>
              <a:rPr lang="en-US" sz="2800" dirty="0">
                <a:solidFill>
                  <a:srgbClr val="000000"/>
                </a:solidFill>
                <a:latin typeface="Arial" panose="020B0604020202020204" pitchFamily="34" charset="0"/>
                <a:cs typeface="Arial" panose="020B0604020202020204" pitchFamily="34" charset="0"/>
              </a:rPr>
              <a:t> largely through their interactions with the cerebral cortex. </a:t>
            </a:r>
          </a:p>
          <a:p>
            <a:r>
              <a:rPr lang="en-US" sz="2800" dirty="0">
                <a:solidFill>
                  <a:srgbClr val="000000"/>
                </a:solidFill>
                <a:latin typeface="Arial" panose="020B0604020202020204" pitchFamily="34" charset="0"/>
                <a:cs typeface="Arial" panose="020B0604020202020204" pitchFamily="34" charset="0"/>
              </a:rPr>
              <a:t>Discrete multi synaptic loops connect both the cerebellum and the basal ganglia with multiple areas of the cerebral cortex.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5631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32003" t="23018" r="31934" b="7296"/>
          <a:stretch/>
        </p:blipFill>
        <p:spPr>
          <a:xfrm>
            <a:off x="4320778" y="978411"/>
            <a:ext cx="7675664" cy="6032896"/>
          </a:xfrm>
          <a:prstGeom prst="rect">
            <a:avLst/>
          </a:prstGeom>
        </p:spPr>
      </p:pic>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856802" y="471293"/>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LO2</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10" name="Rectangle 9"/>
          <p:cNvSpPr/>
          <p:nvPr/>
        </p:nvSpPr>
        <p:spPr>
          <a:xfrm>
            <a:off x="342832" y="1029974"/>
            <a:ext cx="7763664" cy="584775"/>
          </a:xfrm>
          <a:prstGeom prst="rect">
            <a:avLst/>
          </a:prstGeom>
        </p:spPr>
        <p:txBody>
          <a:bodyPr wrap="none">
            <a:spAutoFit/>
          </a:bodyPr>
          <a:lstStyle/>
          <a:p>
            <a:r>
              <a:rPr lang="en-US" sz="3200" b="1" dirty="0">
                <a:solidFill>
                  <a:schemeClr val="tx2"/>
                </a:solidFill>
                <a:latin typeface="Arial" panose="020B0604020202020204" pitchFamily="34" charset="0"/>
                <a:cs typeface="Arial" panose="020B0604020202020204" pitchFamily="34" charset="0"/>
              </a:rPr>
              <a:t>Functional Subdivisions of Cerebellum</a:t>
            </a:r>
          </a:p>
        </p:txBody>
      </p:sp>
      <p:sp>
        <p:nvSpPr>
          <p:cNvPr id="14" name="TextBox 13"/>
          <p:cNvSpPr txBox="1"/>
          <p:nvPr/>
        </p:nvSpPr>
        <p:spPr>
          <a:xfrm>
            <a:off x="429833" y="2954728"/>
            <a:ext cx="3803944" cy="1384995"/>
          </a:xfrm>
          <a:prstGeom prst="rect">
            <a:avLst/>
          </a:prstGeom>
          <a:noFill/>
        </p:spPr>
        <p:txBody>
          <a:bodyPr wrap="square" rtlCol="0">
            <a:spAutoFit/>
          </a:bodyPr>
          <a:lstStyle/>
          <a:p>
            <a:r>
              <a:rPr lang="en-US" sz="2800" b="1" dirty="0" err="1">
                <a:solidFill>
                  <a:schemeClr val="tx2"/>
                </a:solidFill>
                <a:latin typeface="Arial" panose="020B0604020202020204" pitchFamily="34" charset="0"/>
                <a:cs typeface="Arial" panose="020B0604020202020204" pitchFamily="34" charset="0"/>
              </a:rPr>
              <a:t>Vestibulo</a:t>
            </a:r>
            <a:r>
              <a:rPr lang="en-US" sz="2800" b="1" dirty="0">
                <a:solidFill>
                  <a:schemeClr val="tx2"/>
                </a:solidFill>
                <a:latin typeface="Arial" panose="020B0604020202020204" pitchFamily="34" charset="0"/>
                <a:cs typeface="Arial" panose="020B0604020202020204" pitchFamily="34" charset="0"/>
              </a:rPr>
              <a:t> cerebellum</a:t>
            </a:r>
          </a:p>
          <a:p>
            <a:r>
              <a:rPr lang="en-US" sz="2800" b="1" dirty="0">
                <a:solidFill>
                  <a:schemeClr val="tx2"/>
                </a:solidFill>
                <a:latin typeface="Arial" panose="020B0604020202020204" pitchFamily="34" charset="0"/>
                <a:cs typeface="Arial" panose="020B0604020202020204" pitchFamily="34" charset="0"/>
              </a:rPr>
              <a:t>   </a:t>
            </a:r>
            <a:r>
              <a:rPr lang="en-US" sz="2800" b="1" dirty="0" err="1">
                <a:solidFill>
                  <a:schemeClr val="tx2"/>
                </a:solidFill>
                <a:latin typeface="Arial" panose="020B0604020202020204" pitchFamily="34" charset="0"/>
                <a:cs typeface="Arial" panose="020B0604020202020204" pitchFamily="34" charset="0"/>
              </a:rPr>
              <a:t>archicerebellum</a:t>
            </a:r>
            <a:endParaRPr lang="en-US" sz="2800" b="1" dirty="0">
              <a:solidFill>
                <a:schemeClr val="tx2"/>
              </a:solidFill>
              <a:latin typeface="Arial" panose="020B0604020202020204" pitchFamily="34" charset="0"/>
              <a:cs typeface="Arial" panose="020B0604020202020204" pitchFamily="34" charset="0"/>
            </a:endParaRPr>
          </a:p>
          <a:p>
            <a:r>
              <a:rPr lang="en-US" sz="2800" b="1" dirty="0">
                <a:solidFill>
                  <a:schemeClr val="tx2"/>
                </a:solidFill>
                <a:latin typeface="Arial" panose="020B0604020202020204" pitchFamily="34" charset="0"/>
                <a:cs typeface="Arial" panose="020B0604020202020204" pitchFamily="34" charset="0"/>
              </a:rPr>
              <a:t> </a:t>
            </a:r>
          </a:p>
        </p:txBody>
      </p:sp>
      <p:sp>
        <p:nvSpPr>
          <p:cNvPr id="15" name="TextBox 14"/>
          <p:cNvSpPr txBox="1"/>
          <p:nvPr/>
        </p:nvSpPr>
        <p:spPr>
          <a:xfrm>
            <a:off x="516834" y="3791717"/>
            <a:ext cx="4015409" cy="954107"/>
          </a:xfrm>
          <a:prstGeom prst="rect">
            <a:avLst/>
          </a:prstGeom>
          <a:noFill/>
        </p:spPr>
        <p:txBody>
          <a:bodyPr wrap="square" rtlCol="0">
            <a:spAutoFit/>
          </a:bodyPr>
          <a:lstStyle/>
          <a:p>
            <a:r>
              <a:rPr lang="en-US" sz="2800" b="1" dirty="0">
                <a:solidFill>
                  <a:srgbClr val="DE8A8C"/>
                </a:solidFill>
                <a:latin typeface="Arial" panose="020B0604020202020204" pitchFamily="34" charset="0"/>
                <a:cs typeface="Arial" panose="020B0604020202020204" pitchFamily="34" charset="0"/>
              </a:rPr>
              <a:t>Spinocerebellum </a:t>
            </a:r>
          </a:p>
          <a:p>
            <a:r>
              <a:rPr lang="en-US" sz="2800" b="1" dirty="0">
                <a:solidFill>
                  <a:srgbClr val="DE8A8C"/>
                </a:solidFill>
                <a:latin typeface="Arial" panose="020B0604020202020204" pitchFamily="34" charset="0"/>
                <a:cs typeface="Arial" panose="020B0604020202020204" pitchFamily="34" charset="0"/>
              </a:rPr>
              <a:t>(</a:t>
            </a:r>
            <a:r>
              <a:rPr lang="en-US" sz="2800" b="1" dirty="0" err="1">
                <a:solidFill>
                  <a:srgbClr val="DE8A8C"/>
                </a:solidFill>
                <a:latin typeface="Arial" panose="020B0604020202020204" pitchFamily="34" charset="0"/>
                <a:cs typeface="Arial" panose="020B0604020202020204" pitchFamily="34" charset="0"/>
              </a:rPr>
              <a:t>paleocerebellum</a:t>
            </a:r>
            <a:r>
              <a:rPr lang="en-US" sz="2800" b="1" dirty="0">
                <a:solidFill>
                  <a:srgbClr val="DE8A8C"/>
                </a:solidFill>
                <a:latin typeface="Arial" panose="020B0604020202020204" pitchFamily="34" charset="0"/>
                <a:cs typeface="Arial" panose="020B0604020202020204" pitchFamily="34" charset="0"/>
              </a:rPr>
              <a:t>) </a:t>
            </a:r>
          </a:p>
        </p:txBody>
      </p:sp>
      <p:sp>
        <p:nvSpPr>
          <p:cNvPr id="16" name="Rectangle 15"/>
          <p:cNvSpPr/>
          <p:nvPr/>
        </p:nvSpPr>
        <p:spPr>
          <a:xfrm>
            <a:off x="516834" y="4844574"/>
            <a:ext cx="3440365" cy="1384995"/>
          </a:xfrm>
          <a:prstGeom prst="rect">
            <a:avLst/>
          </a:prstGeom>
        </p:spPr>
        <p:txBody>
          <a:bodyPr wrap="none">
            <a:spAutoFit/>
          </a:bodyPr>
          <a:lstStyle/>
          <a:p>
            <a:r>
              <a:rPr lang="en-US" sz="2800" b="1" dirty="0" err="1">
                <a:solidFill>
                  <a:schemeClr val="accent3">
                    <a:lumMod val="75000"/>
                  </a:schemeClr>
                </a:solidFill>
                <a:latin typeface="Arial" panose="020B0604020202020204" pitchFamily="34" charset="0"/>
                <a:cs typeface="Arial" panose="020B0604020202020204" pitchFamily="34" charset="0"/>
              </a:rPr>
              <a:t>Cerebrocerebellum</a:t>
            </a:r>
            <a:endParaRPr lang="en-US" sz="2800" b="1" dirty="0">
              <a:solidFill>
                <a:schemeClr val="accent3">
                  <a:lumMod val="75000"/>
                </a:schemeClr>
              </a:solidFill>
              <a:latin typeface="Arial" panose="020B0604020202020204" pitchFamily="34" charset="0"/>
              <a:cs typeface="Arial" panose="020B0604020202020204" pitchFamily="34" charset="0"/>
            </a:endParaRPr>
          </a:p>
          <a:p>
            <a:r>
              <a:rPr lang="en-US" sz="2800" b="1" dirty="0" err="1">
                <a:solidFill>
                  <a:schemeClr val="accent3">
                    <a:lumMod val="75000"/>
                  </a:schemeClr>
                </a:solidFill>
                <a:latin typeface="Arial" panose="020B0604020202020204" pitchFamily="34" charset="0"/>
                <a:cs typeface="Arial" panose="020B0604020202020204" pitchFamily="34" charset="0"/>
              </a:rPr>
              <a:t>Corticocerebellum</a:t>
            </a:r>
            <a:r>
              <a:rPr lang="en-US" sz="2800" b="1" dirty="0">
                <a:solidFill>
                  <a:schemeClr val="accent3">
                    <a:lumMod val="75000"/>
                  </a:schemeClr>
                </a:solidFill>
                <a:latin typeface="Arial" panose="020B0604020202020204" pitchFamily="34" charset="0"/>
                <a:cs typeface="Arial" panose="020B0604020202020204" pitchFamily="34" charset="0"/>
              </a:rPr>
              <a:t> </a:t>
            </a:r>
          </a:p>
          <a:p>
            <a:r>
              <a:rPr lang="en-US" sz="2800" b="1" dirty="0">
                <a:solidFill>
                  <a:schemeClr val="accent3">
                    <a:lumMod val="75000"/>
                  </a:schemeClr>
                </a:solidFill>
                <a:latin typeface="Arial" panose="020B0604020202020204" pitchFamily="34" charset="0"/>
                <a:cs typeface="Arial" panose="020B0604020202020204" pitchFamily="34" charset="0"/>
              </a:rPr>
              <a:t>(</a:t>
            </a:r>
            <a:r>
              <a:rPr lang="en-US" sz="2800" b="1" dirty="0" err="1">
                <a:solidFill>
                  <a:schemeClr val="accent3">
                    <a:lumMod val="75000"/>
                  </a:schemeClr>
                </a:solidFill>
                <a:latin typeface="Arial" panose="020B0604020202020204" pitchFamily="34" charset="0"/>
                <a:cs typeface="Arial" panose="020B0604020202020204" pitchFamily="34" charset="0"/>
              </a:rPr>
              <a:t>neocerebellum</a:t>
            </a:r>
            <a:r>
              <a:rPr lang="en-US" sz="2800" b="1" dirty="0">
                <a:solidFill>
                  <a:schemeClr val="accent3">
                    <a:lumMod val="7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5039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308407" y="941599"/>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LO2</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3" name="Rectangle 2"/>
          <p:cNvSpPr/>
          <p:nvPr/>
        </p:nvSpPr>
        <p:spPr>
          <a:xfrm>
            <a:off x="534390" y="2310326"/>
            <a:ext cx="11062498" cy="492443"/>
          </a:xfrm>
          <a:prstGeom prst="rect">
            <a:avLst/>
          </a:prstGeom>
        </p:spPr>
        <p:txBody>
          <a:bodyPr wrap="square">
            <a:spAutoFit/>
          </a:bodyPr>
          <a:lstStyle/>
          <a:p>
            <a:pPr marL="457200" indent="-457200">
              <a:buClr>
                <a:srgbClr val="C00000"/>
              </a:buClr>
              <a:buFont typeface="Wingdings" panose="05000000000000000000" pitchFamily="2" charset="2"/>
              <a:buChar char="ü"/>
            </a:pPr>
            <a:endParaRPr lang="en-US" sz="2600" b="1" dirty="0">
              <a:latin typeface="Arial" panose="020B0604020202020204" pitchFamily="34" charset="0"/>
              <a:cs typeface="Arial" panose="020B0604020202020204" pitchFamily="34" charset="0"/>
            </a:endParaRPr>
          </a:p>
        </p:txBody>
      </p:sp>
      <p:sp>
        <p:nvSpPr>
          <p:cNvPr id="10" name="TextBox 9"/>
          <p:cNvSpPr txBox="1"/>
          <p:nvPr/>
        </p:nvSpPr>
        <p:spPr>
          <a:xfrm>
            <a:off x="605510" y="775080"/>
            <a:ext cx="839823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The cerebellum input and projection </a:t>
            </a:r>
            <a:endParaRPr lang="en-US" sz="3200" b="1" dirty="0">
              <a:solidFill>
                <a:srgbClr val="002060"/>
              </a:solidFill>
            </a:endParaRPr>
          </a:p>
        </p:txBody>
      </p:sp>
      <p:sp>
        <p:nvSpPr>
          <p:cNvPr id="13" name="Content Placeholder 2"/>
          <p:cNvSpPr txBox="1">
            <a:spLocks/>
          </p:cNvSpPr>
          <p:nvPr/>
        </p:nvSpPr>
        <p:spPr bwMode="auto">
          <a:xfrm>
            <a:off x="300709" y="1612876"/>
            <a:ext cx="5025331"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algn="l" rtl="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algn="l" rtl="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algn="l" rtl="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algn="l" rtl="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marL="285750" lvl="0" indent="-285750">
              <a:lnSpc>
                <a:spcPct val="150000"/>
              </a:lnSpc>
              <a:spcBef>
                <a:spcPts val="0"/>
              </a:spcBef>
              <a:buClr>
                <a:srgbClr val="C00000"/>
              </a:buClr>
              <a:buSzTx/>
              <a:buFont typeface="Wingdings" panose="05000000000000000000" pitchFamily="2" charset="2"/>
              <a:buChar char="ü"/>
            </a:pPr>
            <a:r>
              <a:rPr lang="en-US" sz="2800" b="1" dirty="0">
                <a:solidFill>
                  <a:prstClr val="black"/>
                </a:solidFill>
                <a:latin typeface="Arial" panose="020B0604020202020204" pitchFamily="34" charset="0"/>
                <a:ea typeface="+mn-ea"/>
                <a:cs typeface="Arial" panose="020B0604020202020204" pitchFamily="34" charset="0"/>
              </a:rPr>
              <a:t>Afferent: (climbing and mossy fibers) synapse with </a:t>
            </a:r>
            <a:r>
              <a:rPr lang="en-US" sz="2800" b="1" dirty="0">
                <a:solidFill>
                  <a:srgbClr val="FF0000"/>
                </a:solidFill>
                <a:latin typeface="Arial" panose="020B0604020202020204" pitchFamily="34" charset="0"/>
                <a:ea typeface="+mn-ea"/>
                <a:cs typeface="Arial" panose="020B0604020202020204" pitchFamily="34" charset="0"/>
              </a:rPr>
              <a:t>Purkinje cells  at middle layer of cerebellar cortex  </a:t>
            </a:r>
            <a:r>
              <a:rPr lang="en-US" sz="2800" b="1" dirty="0">
                <a:solidFill>
                  <a:prstClr val="black"/>
                </a:solidFill>
                <a:latin typeface="Arial" panose="020B0604020202020204" pitchFamily="34" charset="0"/>
                <a:ea typeface="+mn-ea"/>
                <a:cs typeface="Arial" panose="020B0604020202020204" pitchFamily="34" charset="0"/>
              </a:rPr>
              <a:t>(3 layers)</a:t>
            </a:r>
          </a:p>
          <a:p>
            <a:pPr eaLnBrk="1" hangingPunct="1">
              <a:buSzPct val="100000"/>
              <a:buFontTx/>
              <a:buNone/>
            </a:pPr>
            <a:endParaRPr lang="en-CA" sz="2800" b="1" dirty="0">
              <a:latin typeface="Arial" panose="020B0604020202020204" pitchFamily="34" charset="0"/>
              <a:cs typeface="Arial" panose="020B0604020202020204" pitchFamily="34" charset="0"/>
            </a:endParaRPr>
          </a:p>
          <a:p>
            <a:pPr eaLnBrk="1" hangingPunct="1">
              <a:buSzPct val="100000"/>
              <a:buFont typeface="Tw Cen MT" panose="020B0602020104020603" pitchFamily="34" charset="0"/>
              <a:buAutoNum type="arabicPeriod"/>
            </a:pPr>
            <a:endParaRPr lang="en-CA" sz="2800" b="1" dirty="0">
              <a:latin typeface="Arial" panose="020B0604020202020204" pitchFamily="34" charset="0"/>
              <a:cs typeface="Arial" panose="020B0604020202020204" pitchFamily="34" charset="0"/>
            </a:endParaRPr>
          </a:p>
          <a:p>
            <a:pPr eaLnBrk="1" hangingPunct="1">
              <a:buFontTx/>
              <a:buNone/>
            </a:pPr>
            <a:endParaRPr lang="en-CA" sz="2800" b="1" dirty="0">
              <a:latin typeface="Arial" panose="020B0604020202020204" pitchFamily="34" charset="0"/>
              <a:cs typeface="Arial" panose="020B0604020202020204" pitchFamily="34" charset="0"/>
            </a:endParaRPr>
          </a:p>
          <a:p>
            <a:pPr eaLnBrk="1" hangingPunct="1"/>
            <a:endParaRPr lang="en-CA" sz="2800" b="1" dirty="0">
              <a:latin typeface="Arial" panose="020B0604020202020204" pitchFamily="34" charset="0"/>
              <a:cs typeface="Arial" panose="020B0604020202020204" pitchFamily="34" charset="0"/>
            </a:endParaRPr>
          </a:p>
          <a:p>
            <a:pPr eaLnBrk="1" hangingPunct="1"/>
            <a:endParaRPr lang="en-CA" sz="2800" b="1" dirty="0">
              <a:latin typeface="Arial" panose="020B0604020202020204" pitchFamily="34" charset="0"/>
              <a:cs typeface="Arial" panose="020B0604020202020204" pitchFamily="34" charset="0"/>
            </a:endParaRPr>
          </a:p>
          <a:p>
            <a:pPr eaLnBrk="1" hangingPunct="1"/>
            <a:endParaRPr lang="en-CA" sz="2800" b="1" dirty="0">
              <a:latin typeface="Arial" panose="020B0604020202020204" pitchFamily="34" charset="0"/>
              <a:cs typeface="Arial" panose="020B0604020202020204" pitchFamily="34" charset="0"/>
            </a:endParaRPr>
          </a:p>
          <a:p>
            <a:pPr eaLnBrk="1" hangingPunct="1"/>
            <a:endParaRPr lang="en-CA" sz="2800" b="1"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5"/>
          <a:stretch>
            <a:fillRect/>
          </a:stretch>
        </p:blipFill>
        <p:spPr>
          <a:xfrm>
            <a:off x="5631692" y="1359855"/>
            <a:ext cx="5659544" cy="5427163"/>
          </a:xfrm>
          <a:prstGeom prst="rect">
            <a:avLst/>
          </a:prstGeom>
        </p:spPr>
      </p:pic>
      <p:sp>
        <p:nvSpPr>
          <p:cNvPr id="19" name="Rectangle 18"/>
          <p:cNvSpPr/>
          <p:nvPr/>
        </p:nvSpPr>
        <p:spPr>
          <a:xfrm>
            <a:off x="9289774" y="5134316"/>
            <a:ext cx="1820494" cy="650240"/>
          </a:xfrm>
          <a:prstGeom prst="rect">
            <a:avLst/>
          </a:prstGeom>
          <a:noFill/>
          <a:ln>
            <a:solidFill>
              <a:schemeClr val="accent2">
                <a:lumMod val="75000"/>
              </a:schemeClr>
            </a:solidFill>
          </a:ln>
          <a:effectLst>
            <a:glow rad="635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Rectangle 23"/>
          <p:cNvSpPr/>
          <p:nvPr/>
        </p:nvSpPr>
        <p:spPr>
          <a:xfrm>
            <a:off x="9150818" y="1985206"/>
            <a:ext cx="1727200" cy="650240"/>
          </a:xfrm>
          <a:prstGeom prst="rect">
            <a:avLst/>
          </a:prstGeom>
          <a:noFill/>
          <a:ln>
            <a:solidFill>
              <a:schemeClr val="accent2">
                <a:lumMod val="75000"/>
              </a:schemeClr>
            </a:solidFill>
          </a:ln>
          <a:effectLst>
            <a:glow rad="635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5" name="Rectangle 24"/>
          <p:cNvSpPr/>
          <p:nvPr/>
        </p:nvSpPr>
        <p:spPr>
          <a:xfrm>
            <a:off x="5947723" y="4314559"/>
            <a:ext cx="1727200" cy="650240"/>
          </a:xfrm>
          <a:prstGeom prst="rect">
            <a:avLst/>
          </a:prstGeom>
          <a:noFill/>
          <a:ln>
            <a:solidFill>
              <a:schemeClr val="accent2">
                <a:lumMod val="75000"/>
              </a:schemeClr>
            </a:solidFill>
          </a:ln>
          <a:effectLst>
            <a:glow rad="635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31095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 y="8068"/>
            <a:ext cx="5550274"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solidFill>
                <a:prstClr val="black"/>
              </a:solidFill>
            </a:endParaRPr>
          </a:p>
        </p:txBody>
      </p:sp>
      <p:sp>
        <p:nvSpPr>
          <p:cNvPr id="5" name="object 5"/>
          <p:cNvSpPr txBox="1"/>
          <p:nvPr/>
        </p:nvSpPr>
        <p:spPr>
          <a:xfrm>
            <a:off x="1178290" y="94067"/>
            <a:ext cx="3193696"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solidFill>
                <a:prstClr val="black"/>
              </a:solidFill>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solidFill>
                <a:prstClr val="black"/>
              </a:solidFill>
              <a:latin typeface="Britannic Bold"/>
              <a:cs typeface="Britannic Bold"/>
            </a:endParaRPr>
          </a:p>
        </p:txBody>
      </p:sp>
      <p:sp>
        <p:nvSpPr>
          <p:cNvPr id="6" name="object 6"/>
          <p:cNvSpPr/>
          <p:nvPr/>
        </p:nvSpPr>
        <p:spPr>
          <a:xfrm>
            <a:off x="5561997" y="41408"/>
            <a:ext cx="706124" cy="627050"/>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7" name="object 7"/>
          <p:cNvSpPr/>
          <p:nvPr/>
        </p:nvSpPr>
        <p:spPr>
          <a:xfrm>
            <a:off x="6309203" y="25190"/>
            <a:ext cx="5894294"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solidFill>
                <a:prstClr val="black"/>
              </a:solidFill>
            </a:endParaRPr>
          </a:p>
        </p:txBody>
      </p:sp>
      <p:sp>
        <p:nvSpPr>
          <p:cNvPr id="8" name="object 8"/>
          <p:cNvSpPr txBox="1"/>
          <p:nvPr/>
        </p:nvSpPr>
        <p:spPr>
          <a:xfrm>
            <a:off x="7674923" y="72568"/>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solidFill>
                <a:prstClr val="black"/>
              </a:solidFill>
              <a:latin typeface="Britannic Bold"/>
              <a:cs typeface="Britannic Bold"/>
            </a:endParaRPr>
          </a:p>
        </p:txBody>
      </p:sp>
      <p:sp>
        <p:nvSpPr>
          <p:cNvPr id="12" name="Rectangle 11"/>
          <p:cNvSpPr/>
          <p:nvPr/>
        </p:nvSpPr>
        <p:spPr>
          <a:xfrm>
            <a:off x="-308407" y="941599"/>
            <a:ext cx="7516751" cy="418256"/>
          </a:xfrm>
          <a:prstGeom prst="rect">
            <a:avLst/>
          </a:prstGeom>
        </p:spPr>
        <p:txBody>
          <a:bodyPr wrap="square">
            <a:spAutoFit/>
          </a:bodyPr>
          <a:lstStyle/>
          <a:p>
            <a:pPr fontAlgn="base">
              <a:spcBef>
                <a:spcPct val="0"/>
              </a:spcBef>
              <a:spcAft>
                <a:spcPct val="0"/>
              </a:spcAft>
              <a:defRPr/>
            </a:pPr>
            <a:endParaRPr lang="en-US" sz="2118" b="1" kern="0" dirty="0">
              <a:solidFill>
                <a:srgbClr val="000000"/>
              </a:solidFill>
            </a:endParaRPr>
          </a:p>
        </p:txBody>
      </p:sp>
      <p:sp>
        <p:nvSpPr>
          <p:cNvPr id="2" name="مربع نص 1"/>
          <p:cNvSpPr txBox="1"/>
          <p:nvPr/>
        </p:nvSpPr>
        <p:spPr>
          <a:xfrm>
            <a:off x="9553043" y="892831"/>
            <a:ext cx="778781" cy="472565"/>
          </a:xfrm>
          <a:prstGeom prst="rect">
            <a:avLst/>
          </a:prstGeom>
          <a:noFill/>
        </p:spPr>
        <p:txBody>
          <a:bodyPr wrap="square" rtlCol="0">
            <a:spAutoFit/>
          </a:bodyPr>
          <a:lstStyle/>
          <a:p>
            <a:r>
              <a:rPr lang="en-US" sz="2471" b="1" dirty="0">
                <a:solidFill>
                  <a:srgbClr val="FF0000"/>
                </a:solidFill>
              </a:rPr>
              <a:t>LO2</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0268" y="6018068"/>
            <a:ext cx="1081732" cy="839932"/>
          </a:xfrm>
          <a:prstGeom prst="rect">
            <a:avLst/>
          </a:prstGeom>
        </p:spPr>
      </p:pic>
      <p:sp>
        <p:nvSpPr>
          <p:cNvPr id="3" name="Rectangle 2"/>
          <p:cNvSpPr/>
          <p:nvPr/>
        </p:nvSpPr>
        <p:spPr>
          <a:xfrm>
            <a:off x="534390" y="2310326"/>
            <a:ext cx="11062498" cy="492443"/>
          </a:xfrm>
          <a:prstGeom prst="rect">
            <a:avLst/>
          </a:prstGeom>
        </p:spPr>
        <p:txBody>
          <a:bodyPr wrap="square">
            <a:spAutoFit/>
          </a:bodyPr>
          <a:lstStyle/>
          <a:p>
            <a:pPr marL="457200" indent="-457200">
              <a:buClr>
                <a:srgbClr val="C00000"/>
              </a:buClr>
              <a:buFont typeface="Wingdings" panose="05000000000000000000" pitchFamily="2" charset="2"/>
              <a:buChar char="ü"/>
            </a:pPr>
            <a:endParaRPr lang="en-US" sz="2600" b="1" dirty="0">
              <a:latin typeface="Arial" panose="020B0604020202020204" pitchFamily="34" charset="0"/>
              <a:cs typeface="Arial" panose="020B0604020202020204" pitchFamily="34" charset="0"/>
            </a:endParaRPr>
          </a:p>
        </p:txBody>
      </p:sp>
      <p:sp>
        <p:nvSpPr>
          <p:cNvPr id="10" name="TextBox 9"/>
          <p:cNvSpPr txBox="1"/>
          <p:nvPr/>
        </p:nvSpPr>
        <p:spPr>
          <a:xfrm>
            <a:off x="605510" y="775080"/>
            <a:ext cx="839823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The cerebellum input and projection </a:t>
            </a:r>
            <a:endParaRPr lang="en-US" sz="3200" b="1" dirty="0">
              <a:solidFill>
                <a:srgbClr val="002060"/>
              </a:solidFill>
            </a:endParaRPr>
          </a:p>
        </p:txBody>
      </p:sp>
      <p:sp>
        <p:nvSpPr>
          <p:cNvPr id="13" name="Content Placeholder 2"/>
          <p:cNvSpPr txBox="1">
            <a:spLocks/>
          </p:cNvSpPr>
          <p:nvPr/>
        </p:nvSpPr>
        <p:spPr bwMode="auto">
          <a:xfrm>
            <a:off x="300709" y="1612876"/>
            <a:ext cx="6750331"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algn="l" rtl="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algn="l" rtl="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algn="l" rtl="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algn="l" rtl="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marL="285750" lvl="0" indent="-285750">
              <a:spcBef>
                <a:spcPts val="0"/>
              </a:spcBef>
              <a:buClr>
                <a:srgbClr val="C00000"/>
              </a:buClr>
              <a:buSzTx/>
              <a:buFont typeface="Wingdings" panose="05000000000000000000" pitchFamily="2" charset="2"/>
              <a:buChar char="ü"/>
            </a:pPr>
            <a:r>
              <a:rPr lang="en-US" sz="2400" dirty="0">
                <a:solidFill>
                  <a:prstClr val="black"/>
                </a:solidFill>
                <a:latin typeface="Arial" panose="020B0604020202020204" pitchFamily="34" charset="0"/>
                <a:ea typeface="+mn-ea"/>
                <a:cs typeface="Arial" panose="020B0604020202020204" pitchFamily="34" charset="0"/>
              </a:rPr>
              <a:t>Then from Purkinje cells  the axons relay the impulses to </a:t>
            </a:r>
            <a:r>
              <a:rPr lang="en-CA" sz="2400" dirty="0">
                <a:latin typeface="Arial" panose="020B0604020202020204" pitchFamily="34" charset="0"/>
                <a:cs typeface="Arial" panose="020B0604020202020204" pitchFamily="34" charset="0"/>
              </a:rPr>
              <a:t>4 deep cerebellar nuclei receive input from cerebellar cortex and send projections  to thalamus</a:t>
            </a:r>
          </a:p>
          <a:p>
            <a:pPr eaLnBrk="1" hangingPunct="1">
              <a:buSzPct val="100000"/>
              <a:buFont typeface="Tw Cen MT" panose="020B0602020104020603" pitchFamily="34" charset="0"/>
              <a:buAutoNum type="arabicPeriod"/>
            </a:pPr>
            <a:r>
              <a:rPr lang="en-CA" sz="2400" b="1" dirty="0">
                <a:latin typeface="Arial" panose="020B0604020202020204" pitchFamily="34" charset="0"/>
                <a:cs typeface="Arial" panose="020B0604020202020204" pitchFamily="34" charset="0"/>
              </a:rPr>
              <a:t>Fastigial      </a:t>
            </a:r>
            <a:r>
              <a:rPr lang="en-CA" sz="2400" b="1" dirty="0">
                <a:solidFill>
                  <a:srgbClr val="C00000"/>
                </a:solidFill>
                <a:latin typeface="Arial" panose="020B0604020202020204" pitchFamily="34" charset="0"/>
                <a:cs typeface="Arial" panose="020B0604020202020204" pitchFamily="34" charset="0"/>
              </a:rPr>
              <a:t>2. </a:t>
            </a:r>
            <a:r>
              <a:rPr lang="en-CA" sz="2400" b="1" dirty="0">
                <a:latin typeface="Arial" panose="020B0604020202020204" pitchFamily="34" charset="0"/>
                <a:cs typeface="Arial" panose="020B0604020202020204" pitchFamily="34" charset="0"/>
              </a:rPr>
              <a:t>2 Interpose      </a:t>
            </a:r>
            <a:r>
              <a:rPr lang="en-CA" sz="2400" b="1" dirty="0">
                <a:solidFill>
                  <a:srgbClr val="C00000"/>
                </a:solidFill>
                <a:latin typeface="Arial" panose="020B0604020202020204" pitchFamily="34" charset="0"/>
                <a:cs typeface="Arial" panose="020B0604020202020204" pitchFamily="34" charset="0"/>
              </a:rPr>
              <a:t>3. </a:t>
            </a:r>
            <a:r>
              <a:rPr lang="en-CA" sz="2400" b="1" dirty="0">
                <a:latin typeface="Arial" panose="020B0604020202020204" pitchFamily="34" charset="0"/>
                <a:cs typeface="Arial" panose="020B0604020202020204" pitchFamily="34" charset="0"/>
              </a:rPr>
              <a:t>Dentate</a:t>
            </a:r>
          </a:p>
          <a:p>
            <a:pPr eaLnBrk="1" hangingPunct="1">
              <a:buSzPct val="100000"/>
              <a:buFont typeface="Tw Cen MT" panose="020B0602020104020603" pitchFamily="34" charset="0"/>
              <a:buAutoNum type="arabicPeriod"/>
            </a:pPr>
            <a:endParaRPr lang="en-CA" sz="2400" b="1" dirty="0">
              <a:latin typeface="Arial" panose="020B0604020202020204" pitchFamily="34" charset="0"/>
              <a:cs typeface="Arial" panose="020B0604020202020204" pitchFamily="34" charset="0"/>
            </a:endParaRPr>
          </a:p>
          <a:p>
            <a:pPr marL="0" indent="0" eaLnBrk="1" hangingPunct="1">
              <a:buSzPct val="100000"/>
              <a:buNone/>
            </a:pPr>
            <a:endParaRPr lang="en-CA" sz="2400" b="1" dirty="0">
              <a:latin typeface="Arial" panose="020B0604020202020204" pitchFamily="34" charset="0"/>
              <a:cs typeface="Arial" panose="020B0604020202020204" pitchFamily="34" charset="0"/>
            </a:endParaRPr>
          </a:p>
          <a:p>
            <a:pPr eaLnBrk="1" hangingPunct="1">
              <a:buSzPct val="100000"/>
              <a:buFont typeface="Wingdings" panose="05000000000000000000" pitchFamily="2" charset="2"/>
              <a:buChar char="ü"/>
            </a:pPr>
            <a:r>
              <a:rPr lang="en-CA" sz="2400" dirty="0">
                <a:latin typeface="Arial" panose="020B0604020202020204" pitchFamily="34" charset="0"/>
                <a:cs typeface="Arial" panose="020B0604020202020204" pitchFamily="34" charset="0"/>
              </a:rPr>
              <a:t>Information travels via cerebellar peduncles</a:t>
            </a:r>
          </a:p>
          <a:p>
            <a:pPr eaLnBrk="1" hangingPunct="1">
              <a:buSzPct val="100000"/>
              <a:buFont typeface="Tw Cen MT" panose="020B0602020104020603" pitchFamily="34" charset="0"/>
              <a:buAutoNum type="arabicPeriod"/>
            </a:pPr>
            <a:r>
              <a:rPr lang="en-CA" sz="2400" b="1" dirty="0">
                <a:latin typeface="Arial" panose="020B0604020202020204" pitchFamily="34" charset="0"/>
                <a:cs typeface="Arial" panose="020B0604020202020204" pitchFamily="34" charset="0"/>
              </a:rPr>
              <a:t>Superior (</a:t>
            </a:r>
            <a:r>
              <a:rPr lang="en-CA" sz="2400" b="1" dirty="0">
                <a:solidFill>
                  <a:schemeClr val="accent1"/>
                </a:solidFill>
                <a:latin typeface="Arial" panose="020B0604020202020204" pitchFamily="34" charset="0"/>
                <a:cs typeface="Arial" panose="020B0604020202020204" pitchFamily="34" charset="0"/>
              </a:rPr>
              <a:t>efferent</a:t>
            </a:r>
            <a:r>
              <a:rPr lang="en-CA" sz="2400" b="1" dirty="0">
                <a:latin typeface="Arial" panose="020B0604020202020204" pitchFamily="34" charset="0"/>
                <a:cs typeface="Arial" panose="020B0604020202020204" pitchFamily="34" charset="0"/>
              </a:rPr>
              <a:t>)   </a:t>
            </a:r>
          </a:p>
          <a:p>
            <a:pPr marL="0" indent="0" eaLnBrk="1" hangingPunct="1">
              <a:buSzPct val="100000"/>
              <a:buNone/>
            </a:pPr>
            <a:r>
              <a:rPr lang="en-CA" sz="2400" b="1" dirty="0">
                <a:solidFill>
                  <a:srgbClr val="C00000"/>
                </a:solidFill>
                <a:latin typeface="Arial" panose="020B0604020202020204" pitchFamily="34" charset="0"/>
                <a:cs typeface="Arial" panose="020B0604020202020204" pitchFamily="34" charset="0"/>
              </a:rPr>
              <a:t>2. </a:t>
            </a:r>
            <a:r>
              <a:rPr lang="en-CA" sz="2400" b="1" dirty="0">
                <a:latin typeface="Arial" panose="020B0604020202020204" pitchFamily="34" charset="0"/>
                <a:cs typeface="Arial" panose="020B0604020202020204" pitchFamily="34" charset="0"/>
              </a:rPr>
              <a:t>Middle (</a:t>
            </a:r>
            <a:r>
              <a:rPr lang="en-CA" sz="2400" b="1" dirty="0">
                <a:solidFill>
                  <a:schemeClr val="accent1"/>
                </a:solidFill>
                <a:latin typeface="Arial" panose="020B0604020202020204" pitchFamily="34" charset="0"/>
                <a:cs typeface="Arial" panose="020B0604020202020204" pitchFamily="34" charset="0"/>
              </a:rPr>
              <a:t>afferent</a:t>
            </a:r>
            <a:r>
              <a:rPr lang="en-CA" sz="2400" b="1" dirty="0">
                <a:latin typeface="Arial" panose="020B0604020202020204" pitchFamily="34" charset="0"/>
                <a:cs typeface="Arial" panose="020B0604020202020204" pitchFamily="34" charset="0"/>
              </a:rPr>
              <a:t>)  </a:t>
            </a:r>
          </a:p>
          <a:p>
            <a:pPr marL="0" indent="0" eaLnBrk="1" hangingPunct="1">
              <a:buSzPct val="100000"/>
              <a:buNone/>
            </a:pPr>
            <a:r>
              <a:rPr lang="en-CA" sz="2400" b="1" dirty="0">
                <a:solidFill>
                  <a:srgbClr val="C00000"/>
                </a:solidFill>
                <a:latin typeface="Arial" panose="020B0604020202020204" pitchFamily="34" charset="0"/>
                <a:cs typeface="Arial" panose="020B0604020202020204" pitchFamily="34" charset="0"/>
              </a:rPr>
              <a:t>3. </a:t>
            </a:r>
            <a:r>
              <a:rPr lang="en-CA" sz="2400" b="1" dirty="0">
                <a:latin typeface="Arial" panose="020B0604020202020204" pitchFamily="34" charset="0"/>
                <a:cs typeface="Arial" panose="020B0604020202020204" pitchFamily="34" charset="0"/>
              </a:rPr>
              <a:t>Inferior (</a:t>
            </a:r>
            <a:r>
              <a:rPr lang="en-CA" sz="2400" b="1" dirty="0">
                <a:solidFill>
                  <a:schemeClr val="accent1"/>
                </a:solidFill>
                <a:latin typeface="Arial" panose="020B0604020202020204" pitchFamily="34" charset="0"/>
                <a:cs typeface="Arial" panose="020B0604020202020204" pitchFamily="34" charset="0"/>
              </a:rPr>
              <a:t>mixed</a:t>
            </a:r>
            <a:r>
              <a:rPr lang="en-CA" sz="2400" b="1" dirty="0">
                <a:latin typeface="Arial" panose="020B0604020202020204" pitchFamily="34" charset="0"/>
                <a:cs typeface="Arial" panose="020B0604020202020204" pitchFamily="34" charset="0"/>
              </a:rPr>
              <a:t>)</a:t>
            </a:r>
          </a:p>
          <a:p>
            <a:pPr eaLnBrk="1" hangingPunct="1">
              <a:buSzPct val="100000"/>
              <a:buFontTx/>
              <a:buNone/>
            </a:pPr>
            <a:endParaRPr lang="en-CA" sz="2400" dirty="0">
              <a:latin typeface="Arial" panose="020B0604020202020204" pitchFamily="34" charset="0"/>
              <a:cs typeface="Arial" panose="020B0604020202020204" pitchFamily="34" charset="0"/>
            </a:endParaRPr>
          </a:p>
          <a:p>
            <a:pPr eaLnBrk="1" hangingPunct="1">
              <a:buSzPct val="100000"/>
              <a:buFont typeface="Tw Cen MT" panose="020B0602020104020603" pitchFamily="34" charset="0"/>
              <a:buAutoNum type="arabicPeriod"/>
            </a:pPr>
            <a:endParaRPr lang="en-CA" sz="2400" b="1" dirty="0">
              <a:latin typeface="Arial" panose="020B0604020202020204" pitchFamily="34" charset="0"/>
              <a:cs typeface="Arial" panose="020B0604020202020204" pitchFamily="34" charset="0"/>
            </a:endParaRPr>
          </a:p>
          <a:p>
            <a:pPr eaLnBrk="1" hangingPunct="1">
              <a:buFontTx/>
              <a:buNone/>
            </a:pPr>
            <a:endParaRPr lang="en-CA" sz="2400" dirty="0">
              <a:latin typeface="Arial" panose="020B0604020202020204" pitchFamily="34" charset="0"/>
              <a:cs typeface="Arial" panose="020B0604020202020204" pitchFamily="34" charset="0"/>
            </a:endParaRPr>
          </a:p>
          <a:p>
            <a:pPr eaLnBrk="1" hangingPunct="1"/>
            <a:endParaRPr lang="en-CA" sz="2400" dirty="0">
              <a:latin typeface="Arial" panose="020B0604020202020204" pitchFamily="34" charset="0"/>
              <a:cs typeface="Arial" panose="020B0604020202020204" pitchFamily="34" charset="0"/>
            </a:endParaRPr>
          </a:p>
          <a:p>
            <a:pPr eaLnBrk="1" hangingPunct="1"/>
            <a:endParaRPr lang="en-CA" sz="2400" dirty="0">
              <a:latin typeface="Arial" panose="020B0604020202020204" pitchFamily="34" charset="0"/>
              <a:cs typeface="Arial" panose="020B0604020202020204" pitchFamily="34" charset="0"/>
            </a:endParaRPr>
          </a:p>
          <a:p>
            <a:pPr eaLnBrk="1" hangingPunct="1"/>
            <a:endParaRPr lang="en-CA" sz="2400" dirty="0">
              <a:latin typeface="Arial" panose="020B0604020202020204" pitchFamily="34" charset="0"/>
              <a:cs typeface="Arial" panose="020B0604020202020204" pitchFamily="34" charset="0"/>
            </a:endParaRPr>
          </a:p>
          <a:p>
            <a:pPr eaLnBrk="1" hangingPunct="1"/>
            <a:endParaRPr lang="en-CA" sz="24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5"/>
          <a:srcRect l="11583" t="43407" r="53001" b="32444"/>
          <a:stretch/>
        </p:blipFill>
        <p:spPr>
          <a:xfrm>
            <a:off x="7051040" y="1586598"/>
            <a:ext cx="4318000" cy="2229141"/>
          </a:xfrm>
          <a:prstGeom prst="rect">
            <a:avLst/>
          </a:prstGeom>
        </p:spPr>
      </p:pic>
      <p:pic>
        <p:nvPicPr>
          <p:cNvPr id="14" name="Picture 13"/>
          <p:cNvPicPr>
            <a:picLocks noChangeAspect="1"/>
          </p:cNvPicPr>
          <p:nvPr/>
        </p:nvPicPr>
        <p:blipFill rotWithShape="1">
          <a:blip r:embed="rId6"/>
          <a:srcRect l="49918" t="21481" r="13167" b="22666"/>
          <a:stretch/>
        </p:blipFill>
        <p:spPr>
          <a:xfrm>
            <a:off x="6869664" y="3897977"/>
            <a:ext cx="4326656" cy="2960024"/>
          </a:xfrm>
          <a:prstGeom prst="rect">
            <a:avLst/>
          </a:prstGeom>
        </p:spPr>
      </p:pic>
    </p:spTree>
    <p:extLst>
      <p:ext uri="{BB962C8B-B14F-4D97-AF65-F5344CB8AC3E}">
        <p14:creationId xmlns:p14="http://schemas.microsoft.com/office/powerpoint/2010/main" val="311529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7" end="7"/>
                                            </p:txEl>
                                          </p:spTgt>
                                        </p:tgtEl>
                                        <p:attrNameLst>
                                          <p:attrName>style.visibility</p:attrName>
                                        </p:attrNameLst>
                                      </p:cBhvr>
                                      <p:to>
                                        <p:strVal val="visible"/>
                                      </p:to>
                                    </p:set>
                                  </p:childTnLst>
                                </p:cTn>
                              </p:par>
                              <p:par>
                                <p:cTn id="13" presetID="42"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3217</TotalTime>
  <Words>2404</Words>
  <Application>Microsoft Office PowerPoint</Application>
  <PresentationFormat>Widescreen</PresentationFormat>
  <Paragraphs>352</Paragraphs>
  <Slides>31</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Apple Chancery</vt:lpstr>
      <vt:lpstr>Arial</vt:lpstr>
      <vt:lpstr>Britannic Bold</vt:lpstr>
      <vt:lpstr>Calibri</vt:lpstr>
      <vt:lpstr>Tw Cen MT</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dr.nehaya</dc:creator>
  <cp:lastModifiedBy>Nehaya Al-Aubody</cp:lastModifiedBy>
  <cp:revision>199</cp:revision>
  <dcterms:created xsi:type="dcterms:W3CDTF">2020-05-04T22:38:04Z</dcterms:created>
  <dcterms:modified xsi:type="dcterms:W3CDTF">2022-04-07T23:59:13Z</dcterms:modified>
</cp:coreProperties>
</file>